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sldIdLst>
    <p:sldId id="450" r:id="rId2"/>
    <p:sldId id="646" r:id="rId3"/>
    <p:sldId id="694" r:id="rId4"/>
    <p:sldId id="697" r:id="rId5"/>
    <p:sldId id="657" r:id="rId6"/>
    <p:sldId id="674" r:id="rId7"/>
    <p:sldId id="649" r:id="rId8"/>
    <p:sldId id="678" r:id="rId9"/>
    <p:sldId id="692" r:id="rId10"/>
    <p:sldId id="660" r:id="rId11"/>
    <p:sldId id="698" r:id="rId12"/>
    <p:sldId id="677" r:id="rId13"/>
    <p:sldId id="679" r:id="rId14"/>
    <p:sldId id="681" r:id="rId15"/>
    <p:sldId id="650" r:id="rId16"/>
    <p:sldId id="663" r:id="rId17"/>
    <p:sldId id="651" r:id="rId18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400"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400"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400"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400"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99CC"/>
    <a:srgbClr val="FF00FF"/>
    <a:srgbClr val="FF9933"/>
    <a:srgbClr val="35577C"/>
    <a:srgbClr val="00007E"/>
    <a:srgbClr val="00CC99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0139E9-5A91-462B-B870-F09A68740E4C}" v="2" dt="2022-09-06T19:54:56.4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2" autoAdjust="0"/>
    <p:restoredTop sz="94647" autoAdjust="0"/>
  </p:normalViewPr>
  <p:slideViewPr>
    <p:cSldViewPr>
      <p:cViewPr varScale="1">
        <p:scale>
          <a:sx n="83" d="100"/>
          <a:sy n="83" d="100"/>
        </p:scale>
        <p:origin x="196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9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ck Willems" userId="ca8acfe5-e95a-4932-a42f-42e812d1ff0d" providerId="ADAL" clId="{AB0139E9-5A91-462B-B870-F09A68740E4C}"/>
    <pc:docChg chg="delSld modSld">
      <pc:chgData name="Patrick Willems" userId="ca8acfe5-e95a-4932-a42f-42e812d1ff0d" providerId="ADAL" clId="{AB0139E9-5A91-462B-B870-F09A68740E4C}" dt="2022-09-06T19:55:38.540" v="11" actId="47"/>
      <pc:docMkLst>
        <pc:docMk/>
      </pc:docMkLst>
      <pc:sldChg chg="modSp mod">
        <pc:chgData name="Patrick Willems" userId="ca8acfe5-e95a-4932-a42f-42e812d1ff0d" providerId="ADAL" clId="{AB0139E9-5A91-462B-B870-F09A68740E4C}" dt="2022-09-06T19:53:57.074" v="7" actId="20577"/>
        <pc:sldMkLst>
          <pc:docMk/>
          <pc:sldMk cId="0" sldId="650"/>
        </pc:sldMkLst>
        <pc:spChg chg="mod">
          <ac:chgData name="Patrick Willems" userId="ca8acfe5-e95a-4932-a42f-42e812d1ff0d" providerId="ADAL" clId="{AB0139E9-5A91-462B-B870-F09A68740E4C}" dt="2022-09-06T19:53:57.074" v="7" actId="20577"/>
          <ac:spMkLst>
            <pc:docMk/>
            <pc:sldMk cId="0" sldId="650"/>
            <ac:spMk id="35843" creationId="{00000000-0000-0000-0000-000000000000}"/>
          </ac:spMkLst>
        </pc:spChg>
      </pc:sldChg>
      <pc:sldChg chg="addSp modSp mod">
        <pc:chgData name="Patrick Willems" userId="ca8acfe5-e95a-4932-a42f-42e812d1ff0d" providerId="ADAL" clId="{AB0139E9-5A91-462B-B870-F09A68740E4C}" dt="2022-09-06T19:54:56.402" v="10" actId="14100"/>
        <pc:sldMkLst>
          <pc:docMk/>
          <pc:sldMk cId="0" sldId="651"/>
        </pc:sldMkLst>
        <pc:picChg chg="add mod">
          <ac:chgData name="Patrick Willems" userId="ca8acfe5-e95a-4932-a42f-42e812d1ff0d" providerId="ADAL" clId="{AB0139E9-5A91-462B-B870-F09A68740E4C}" dt="2022-09-06T19:54:56.402" v="10" actId="14100"/>
          <ac:picMkLst>
            <pc:docMk/>
            <pc:sldMk cId="0" sldId="651"/>
            <ac:picMk id="3" creationId="{1303684F-3E30-2285-CC28-93D76A3E6B73}"/>
          </ac:picMkLst>
        </pc:picChg>
      </pc:sldChg>
      <pc:sldChg chg="del">
        <pc:chgData name="Patrick Willems" userId="ca8acfe5-e95a-4932-a42f-42e812d1ff0d" providerId="ADAL" clId="{AB0139E9-5A91-462B-B870-F09A68740E4C}" dt="2022-09-06T19:55:38.540" v="11" actId="47"/>
        <pc:sldMkLst>
          <pc:docMk/>
          <pc:sldMk cId="0" sldId="65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FA6A15B-D66A-40FC-AECC-9EA3EFDF5780}" type="slidenum">
              <a:rPr lang="nl-NL" altLang="nl-BE"/>
              <a:pPr>
                <a:defRPr/>
              </a:pPr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14790745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21360AD-D823-4B03-8FFC-168CC3ED68BB}" type="slidenum">
              <a:rPr lang="en-GB" altLang="nl-BE" smtClean="0"/>
              <a:pPr>
                <a:spcBef>
                  <a:spcPct val="0"/>
                </a:spcBef>
              </a:pPr>
              <a:t>1</a:t>
            </a:fld>
            <a:endParaRPr lang="en-GB" altLang="nl-BE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BE" altLang="nl-B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375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1A26031-235A-483E-8FE9-E3046E16A42E}" type="slidenum">
              <a:rPr lang="en-GB" altLang="nl-BE" smtClean="0"/>
              <a:pPr>
                <a:spcBef>
                  <a:spcPct val="0"/>
                </a:spcBef>
              </a:pPr>
              <a:t>15</a:t>
            </a:fld>
            <a:endParaRPr lang="en-GB" altLang="nl-BE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BE" altLang="nl-B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018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F4DA5-3938-487C-9C5E-D05889396ADB}" type="slidenum">
              <a:rPr lang="en-GB" altLang="nl-BE"/>
              <a:pPr>
                <a:defRPr/>
              </a:pPr>
              <a:t>‹nr.›</a:t>
            </a:fld>
            <a:endParaRPr lang="en-GB" altLang="nl-BE"/>
          </a:p>
        </p:txBody>
      </p:sp>
    </p:spTree>
    <p:extLst>
      <p:ext uri="{BB962C8B-B14F-4D97-AF65-F5344CB8AC3E}">
        <p14:creationId xmlns:p14="http://schemas.microsoft.com/office/powerpoint/2010/main" val="1834384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4A5E2-4498-49D3-9CA3-24F1EBDC7B27}" type="slidenum">
              <a:rPr lang="en-GB" altLang="nl-BE"/>
              <a:pPr>
                <a:defRPr/>
              </a:pPr>
              <a:t>‹nr.›</a:t>
            </a:fld>
            <a:endParaRPr lang="en-GB" altLang="nl-BE"/>
          </a:p>
        </p:txBody>
      </p:sp>
    </p:spTree>
    <p:extLst>
      <p:ext uri="{BB962C8B-B14F-4D97-AF65-F5344CB8AC3E}">
        <p14:creationId xmlns:p14="http://schemas.microsoft.com/office/powerpoint/2010/main" val="3855735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5D3F3-5154-4898-A6AE-4EDB3886E010}" type="slidenum">
              <a:rPr lang="en-GB" altLang="nl-BE"/>
              <a:pPr>
                <a:defRPr/>
              </a:pPr>
              <a:t>‹nr.›</a:t>
            </a:fld>
            <a:endParaRPr lang="en-GB" altLang="nl-BE"/>
          </a:p>
        </p:txBody>
      </p:sp>
    </p:spTree>
    <p:extLst>
      <p:ext uri="{BB962C8B-B14F-4D97-AF65-F5344CB8AC3E}">
        <p14:creationId xmlns:p14="http://schemas.microsoft.com/office/powerpoint/2010/main" val="3425054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D7D9B-7FC4-4E25-AFD0-79DC823E7410}" type="slidenum">
              <a:rPr lang="en-GB" altLang="nl-BE"/>
              <a:pPr>
                <a:defRPr/>
              </a:pPr>
              <a:t>‹nr.›</a:t>
            </a:fld>
            <a:endParaRPr lang="en-GB" altLang="nl-BE"/>
          </a:p>
        </p:txBody>
      </p:sp>
    </p:spTree>
    <p:extLst>
      <p:ext uri="{BB962C8B-B14F-4D97-AF65-F5344CB8AC3E}">
        <p14:creationId xmlns:p14="http://schemas.microsoft.com/office/powerpoint/2010/main" val="2212598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2286B-59D3-4D14-B99E-7CE24670B0A3}" type="slidenum">
              <a:rPr lang="en-GB" altLang="nl-BE"/>
              <a:pPr>
                <a:defRPr/>
              </a:pPr>
              <a:t>‹nr.›</a:t>
            </a:fld>
            <a:endParaRPr lang="en-GB" altLang="nl-BE"/>
          </a:p>
        </p:txBody>
      </p:sp>
    </p:spTree>
    <p:extLst>
      <p:ext uri="{BB962C8B-B14F-4D97-AF65-F5344CB8AC3E}">
        <p14:creationId xmlns:p14="http://schemas.microsoft.com/office/powerpoint/2010/main" val="37326940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en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nl-BE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F2622-116A-4E48-A6FF-060BE2F4D855}" type="slidenum">
              <a:rPr lang="en-GB" altLang="nl-BE"/>
              <a:pPr>
                <a:defRPr/>
              </a:pPr>
              <a:t>‹nr.›</a:t>
            </a:fld>
            <a:endParaRPr lang="en-GB" altLang="nl-BE"/>
          </a:p>
        </p:txBody>
      </p:sp>
    </p:spTree>
    <p:extLst>
      <p:ext uri="{BB962C8B-B14F-4D97-AF65-F5344CB8AC3E}">
        <p14:creationId xmlns:p14="http://schemas.microsoft.com/office/powerpoint/2010/main" val="1689120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9D848-D723-4E5D-B9C7-CBA9230027F2}" type="slidenum">
              <a:rPr lang="en-GB" altLang="nl-BE"/>
              <a:pPr>
                <a:defRPr/>
              </a:pPr>
              <a:t>‹nr.›</a:t>
            </a:fld>
            <a:endParaRPr lang="en-GB" altLang="nl-BE"/>
          </a:p>
        </p:txBody>
      </p:sp>
    </p:spTree>
    <p:extLst>
      <p:ext uri="{BB962C8B-B14F-4D97-AF65-F5344CB8AC3E}">
        <p14:creationId xmlns:p14="http://schemas.microsoft.com/office/powerpoint/2010/main" val="1490597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AD51D-8FC6-4824-A5E2-867E1BE8027D}" type="slidenum">
              <a:rPr lang="en-GB" altLang="nl-BE"/>
              <a:pPr>
                <a:defRPr/>
              </a:pPr>
              <a:t>‹nr.›</a:t>
            </a:fld>
            <a:endParaRPr lang="en-GB" altLang="nl-BE"/>
          </a:p>
        </p:txBody>
      </p:sp>
    </p:spTree>
    <p:extLst>
      <p:ext uri="{BB962C8B-B14F-4D97-AF65-F5344CB8AC3E}">
        <p14:creationId xmlns:p14="http://schemas.microsoft.com/office/powerpoint/2010/main" val="1854222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89314-C79E-4BED-AADC-5997C9A6F65F}" type="slidenum">
              <a:rPr lang="en-GB" altLang="nl-BE"/>
              <a:pPr>
                <a:defRPr/>
              </a:pPr>
              <a:t>‹nr.›</a:t>
            </a:fld>
            <a:endParaRPr lang="en-GB" altLang="nl-BE"/>
          </a:p>
        </p:txBody>
      </p:sp>
    </p:spTree>
    <p:extLst>
      <p:ext uri="{BB962C8B-B14F-4D97-AF65-F5344CB8AC3E}">
        <p14:creationId xmlns:p14="http://schemas.microsoft.com/office/powerpoint/2010/main" val="2318354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9C28A-AD2D-4B44-9F8B-26F7DB384A65}" type="slidenum">
              <a:rPr lang="en-GB" altLang="nl-BE"/>
              <a:pPr>
                <a:defRPr/>
              </a:pPr>
              <a:t>‹nr.›</a:t>
            </a:fld>
            <a:endParaRPr lang="en-GB" altLang="nl-BE"/>
          </a:p>
        </p:txBody>
      </p:sp>
    </p:spTree>
    <p:extLst>
      <p:ext uri="{BB962C8B-B14F-4D97-AF65-F5344CB8AC3E}">
        <p14:creationId xmlns:p14="http://schemas.microsoft.com/office/powerpoint/2010/main" val="1497122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752BD-CB14-4675-B37B-1F797068F77D}" type="slidenum">
              <a:rPr lang="en-GB" altLang="nl-BE"/>
              <a:pPr>
                <a:defRPr/>
              </a:pPr>
              <a:t>‹nr.›</a:t>
            </a:fld>
            <a:endParaRPr lang="en-GB" altLang="nl-BE"/>
          </a:p>
        </p:txBody>
      </p:sp>
    </p:spTree>
    <p:extLst>
      <p:ext uri="{BB962C8B-B14F-4D97-AF65-F5344CB8AC3E}">
        <p14:creationId xmlns:p14="http://schemas.microsoft.com/office/powerpoint/2010/main" val="110882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1EE58-0A9B-412F-934B-EEA50D1BF1D4}" type="slidenum">
              <a:rPr lang="en-GB" altLang="nl-BE"/>
              <a:pPr>
                <a:defRPr/>
              </a:pPr>
              <a:t>‹nr.›</a:t>
            </a:fld>
            <a:endParaRPr lang="en-GB" altLang="nl-BE"/>
          </a:p>
        </p:txBody>
      </p:sp>
    </p:spTree>
    <p:extLst>
      <p:ext uri="{BB962C8B-B14F-4D97-AF65-F5344CB8AC3E}">
        <p14:creationId xmlns:p14="http://schemas.microsoft.com/office/powerpoint/2010/main" val="2778215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A9B86-54F2-4E57-8AAA-5914A5C1A0A3}" type="slidenum">
              <a:rPr lang="en-GB" altLang="nl-BE"/>
              <a:pPr>
                <a:defRPr/>
              </a:pPr>
              <a:t>‹nr.›</a:t>
            </a:fld>
            <a:endParaRPr lang="en-GB" altLang="nl-BE"/>
          </a:p>
        </p:txBody>
      </p:sp>
    </p:spTree>
    <p:extLst>
      <p:ext uri="{BB962C8B-B14F-4D97-AF65-F5344CB8AC3E}">
        <p14:creationId xmlns:p14="http://schemas.microsoft.com/office/powerpoint/2010/main" val="2754513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D40C9-BDED-4687-83BA-09E8EA5C74F7}" type="slidenum">
              <a:rPr lang="en-GB" altLang="nl-BE"/>
              <a:pPr>
                <a:defRPr/>
              </a:pPr>
              <a:t>‹nr.›</a:t>
            </a:fld>
            <a:endParaRPr lang="en-GB" altLang="nl-BE"/>
          </a:p>
        </p:txBody>
      </p:sp>
    </p:spTree>
    <p:extLst>
      <p:ext uri="{BB962C8B-B14F-4D97-AF65-F5344CB8AC3E}">
        <p14:creationId xmlns:p14="http://schemas.microsoft.com/office/powerpoint/2010/main" val="3452681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5577C"/>
            </a:gs>
            <a:gs pos="100000">
              <a:srgbClr val="18253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BE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BE"/>
              <a:t>Click to edit Master text styles</a:t>
            </a:r>
          </a:p>
          <a:p>
            <a:pPr lvl="1"/>
            <a:r>
              <a:rPr lang="en-GB" altLang="nl-BE"/>
              <a:t>Second level</a:t>
            </a:r>
          </a:p>
          <a:p>
            <a:pPr lvl="2"/>
            <a:r>
              <a:rPr lang="en-GB" altLang="nl-BE"/>
              <a:t>Third level</a:t>
            </a:r>
          </a:p>
          <a:p>
            <a:pPr lvl="3"/>
            <a:r>
              <a:rPr lang="en-GB" altLang="nl-BE"/>
              <a:t>Fourth level</a:t>
            </a:r>
          </a:p>
          <a:p>
            <a:pPr lvl="4"/>
            <a:r>
              <a:rPr lang="en-GB" altLang="nl-BE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FF1BEE8-6FCB-4A80-A2F3-F48E451D43F2}" type="slidenum">
              <a:rPr lang="en-GB" altLang="nl-BE"/>
              <a:pPr>
                <a:defRPr/>
              </a:pPr>
              <a:t>‹nr.›</a:t>
            </a:fld>
            <a:endParaRPr lang="en-GB" alt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1710" y="1412776"/>
            <a:ext cx="9144000" cy="7756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US" altLang="nl-BE" sz="3600" b="1" dirty="0">
              <a:solidFill>
                <a:srgbClr val="FFFF00"/>
              </a:solidFill>
            </a:endParaRP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nl-BE" sz="3600" b="1" dirty="0">
                <a:solidFill>
                  <a:srgbClr val="FFFF00"/>
                </a:solidFill>
              </a:rPr>
              <a:t>Screening for carriership 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nl-BE" sz="3600" b="1" dirty="0">
                <a:solidFill>
                  <a:srgbClr val="FFFF00"/>
                </a:solidFill>
              </a:rPr>
              <a:t>of recessive disorders</a:t>
            </a:r>
          </a:p>
          <a:p>
            <a:pPr eaLnBrk="1" hangingPunct="1">
              <a:lnSpc>
                <a:spcPct val="210000"/>
              </a:lnSpc>
              <a:buFontTx/>
              <a:buNone/>
            </a:pPr>
            <a:r>
              <a:rPr lang="nl-BE" altLang="nl-BE" sz="1600" b="1" dirty="0"/>
              <a:t>		</a:t>
            </a:r>
            <a:endParaRPr lang="en-US" altLang="nl-BE" sz="1600" b="1" dirty="0"/>
          </a:p>
          <a:p>
            <a:pPr algn="ctr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nl-BE" sz="4400" b="1" dirty="0"/>
              <a:t>GENDIA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nl-BE" sz="2800" b="1" dirty="0"/>
              <a:t>Antwerp, Belgium</a:t>
            </a:r>
            <a:r>
              <a:rPr lang="en-US" altLang="nl-BE" sz="2800" b="1" dirty="0">
                <a:solidFill>
                  <a:schemeClr val="tx2"/>
                </a:solidFill>
              </a:rPr>
              <a:t> </a:t>
            </a:r>
          </a:p>
          <a:p>
            <a:pPr lvl="1" algn="ctr">
              <a:lnSpc>
                <a:spcPct val="280000"/>
              </a:lnSpc>
              <a:spcBef>
                <a:spcPct val="50000"/>
              </a:spcBef>
              <a:buFontTx/>
              <a:buChar char="•"/>
            </a:pPr>
            <a:endParaRPr lang="en-US" altLang="nl-BE" sz="8000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" name="Picture 4" descr="wow%20dna%20kidsBIG">
            <a:extLst>
              <a:ext uri="{FF2B5EF4-FFF2-40B4-BE49-F238E27FC236}">
                <a16:creationId xmlns:a16="http://schemas.microsoft.com/office/drawing/2014/main" id="{33F34BF8-9DBC-451B-8AE3-C6377E3BBA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63696" y="0"/>
            <a:ext cx="2807593" cy="1857397"/>
          </a:xfrm>
          <a:prstGeom prst="rect">
            <a:avLst/>
          </a:prstGeo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>
          <a:xfrm>
            <a:off x="685800" y="0"/>
            <a:ext cx="7773988" cy="1268413"/>
          </a:xfrm>
        </p:spPr>
        <p:txBody>
          <a:bodyPr/>
          <a:lstStyle/>
          <a:p>
            <a:pPr>
              <a:defRPr/>
            </a:pPr>
            <a:r>
              <a:rPr lang="it-IT" sz="3600" b="1" dirty="0">
                <a:latin typeface="+mn-lt"/>
              </a:rPr>
              <a:t>STID  </a:t>
            </a:r>
            <a:r>
              <a:rPr lang="en-US" sz="3600" b="1" dirty="0">
                <a:latin typeface="+mn-lt"/>
              </a:rPr>
              <a:t>Indications</a:t>
            </a:r>
            <a:r>
              <a:rPr lang="en-US" sz="3600" dirty="0">
                <a:latin typeface="+mn-lt"/>
              </a:rPr>
              <a:t> </a:t>
            </a:r>
            <a:endParaRPr lang="nl-BE" sz="3600" dirty="0">
              <a:latin typeface="+mn-lt"/>
            </a:endParaRPr>
          </a:p>
        </p:txBody>
      </p:sp>
      <p:sp>
        <p:nvSpPr>
          <p:cNvPr id="19459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116013" y="1700213"/>
            <a:ext cx="8027987" cy="4395787"/>
          </a:xfrm>
        </p:spPr>
        <p:txBody>
          <a:bodyPr/>
          <a:lstStyle/>
          <a:p>
            <a:pPr>
              <a:buFontTx/>
              <a:buNone/>
            </a:pPr>
            <a:r>
              <a:rPr lang="en-US" altLang="nl-BE" dirty="0">
                <a:solidFill>
                  <a:srgbClr val="FFFF00"/>
                </a:solidFill>
              </a:rPr>
              <a:t>Every pregnancy </a:t>
            </a:r>
            <a:r>
              <a:rPr lang="en-US" altLang="nl-BE" dirty="0"/>
              <a:t>(no specific indication)</a:t>
            </a:r>
          </a:p>
          <a:p>
            <a:pPr>
              <a:buFontTx/>
              <a:buNone/>
            </a:pPr>
            <a:endParaRPr lang="en-US" altLang="nl-BE" dirty="0"/>
          </a:p>
          <a:p>
            <a:pPr>
              <a:buFontTx/>
              <a:buNone/>
            </a:pPr>
            <a:r>
              <a:rPr lang="en-US" altLang="nl-BE" dirty="0">
                <a:solidFill>
                  <a:srgbClr val="FFFF00"/>
                </a:solidFill>
              </a:rPr>
              <a:t>But especially : </a:t>
            </a:r>
            <a:endParaRPr lang="en-US" altLang="nl-BE" sz="2400" dirty="0"/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nl-BE" dirty="0"/>
              <a:t> Consanguinity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 Ethnicities with high incidence of genetic diseases</a:t>
            </a:r>
            <a:endParaRPr lang="en-US" altLang="nl-BE" dirty="0"/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nl-BE" dirty="0"/>
              <a:t> Family history of deceased children </a:t>
            </a:r>
            <a:r>
              <a:rPr lang="en-US" altLang="nl-BE" dirty="0" err="1"/>
              <a:t>eci</a:t>
            </a:r>
            <a:endParaRPr lang="en-US" altLang="nl-BE" dirty="0"/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nl-BE" dirty="0"/>
              <a:t> Difficult pregnancies (IVF)</a:t>
            </a:r>
          </a:p>
        </p:txBody>
      </p:sp>
      <p:sp>
        <p:nvSpPr>
          <p:cNvPr id="19460" name="Line 2"/>
          <p:cNvSpPr>
            <a:spLocks noChangeShapeType="1"/>
          </p:cNvSpPr>
          <p:nvPr/>
        </p:nvSpPr>
        <p:spPr bwMode="auto">
          <a:xfrm>
            <a:off x="0" y="1196975"/>
            <a:ext cx="91440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9461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8172450" y="1981200"/>
            <a:ext cx="285750" cy="4114800"/>
          </a:xfrm>
        </p:spPr>
        <p:txBody>
          <a:bodyPr/>
          <a:lstStyle/>
          <a:p>
            <a:endParaRPr lang="nl-BE" altLang="nl-BE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>
          <a:xfrm>
            <a:off x="755650" y="6350"/>
            <a:ext cx="6694488" cy="1268413"/>
          </a:xfrm>
        </p:spPr>
        <p:txBody>
          <a:bodyPr/>
          <a:lstStyle/>
          <a:p>
            <a:r>
              <a:rPr lang="it-IT" altLang="nl-BE" b="1" dirty="0">
                <a:latin typeface="Cambria" panose="02040503050406030204" pitchFamily="18" charset="0"/>
              </a:rPr>
              <a:t>       Different  STID</a:t>
            </a:r>
            <a:endParaRPr lang="nl-BE" altLang="nl-BE" dirty="0"/>
          </a:p>
        </p:txBody>
      </p:sp>
      <p:sp>
        <p:nvSpPr>
          <p:cNvPr id="8195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115616" y="1844675"/>
            <a:ext cx="8747125" cy="38163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nl-BE" sz="2400" b="1" dirty="0">
                <a:solidFill>
                  <a:srgbClr val="FFFF00"/>
                </a:solidFill>
              </a:rPr>
              <a:t>Single</a:t>
            </a:r>
            <a:r>
              <a:rPr lang="nl-BE" sz="2400" b="1" dirty="0"/>
              <a:t> </a:t>
            </a:r>
            <a:r>
              <a:rPr lang="nl-BE" sz="2400" b="1" dirty="0" err="1">
                <a:solidFill>
                  <a:srgbClr val="FFFF00"/>
                </a:solidFill>
              </a:rPr>
              <a:t>disease</a:t>
            </a:r>
            <a:r>
              <a:rPr lang="nl-BE" sz="2400" b="1" dirty="0"/>
              <a:t> : </a:t>
            </a:r>
          </a:p>
          <a:p>
            <a:pPr lvl="2" eaLnBrk="1" hangingPunct="1">
              <a:defRPr/>
            </a:pPr>
            <a:r>
              <a:rPr lang="nl-BE" b="1" dirty="0" err="1"/>
              <a:t>Tay-Says</a:t>
            </a:r>
            <a:r>
              <a:rPr lang="nl-BE" b="1" dirty="0"/>
              <a:t> in </a:t>
            </a:r>
            <a:r>
              <a:rPr lang="nl-BE" b="1" dirty="0" err="1"/>
              <a:t>Jewish</a:t>
            </a:r>
            <a:r>
              <a:rPr lang="nl-BE" b="1" dirty="0"/>
              <a:t> community</a:t>
            </a:r>
          </a:p>
          <a:p>
            <a:pPr lvl="2" eaLnBrk="1" hangingPunct="1">
              <a:defRPr/>
            </a:pPr>
            <a:r>
              <a:rPr lang="nl-BE" b="1" dirty="0" err="1"/>
              <a:t>Cystic</a:t>
            </a:r>
            <a:r>
              <a:rPr lang="nl-BE" b="1" dirty="0"/>
              <a:t> fibrosis in Western </a:t>
            </a:r>
            <a:r>
              <a:rPr lang="nl-BE" b="1" dirty="0" err="1"/>
              <a:t>countries</a:t>
            </a:r>
            <a:endParaRPr lang="nl-BE" b="1" dirty="0"/>
          </a:p>
          <a:p>
            <a:pPr lvl="2" eaLnBrk="1" hangingPunct="1">
              <a:defRPr/>
            </a:pPr>
            <a:r>
              <a:rPr lang="nl-BE" b="1" dirty="0" err="1"/>
              <a:t>Thallassemia</a:t>
            </a:r>
            <a:r>
              <a:rPr lang="nl-BE" b="1" dirty="0"/>
              <a:t> in Mediterranen area</a:t>
            </a:r>
          </a:p>
          <a:p>
            <a:pPr marL="914400" lvl="2" indent="0" eaLnBrk="1" hangingPunct="1">
              <a:buNone/>
              <a:defRPr/>
            </a:pPr>
            <a:endParaRPr lang="nl-BE" b="1" dirty="0"/>
          </a:p>
          <a:p>
            <a:pPr eaLnBrk="1" hangingPunct="1">
              <a:buFontTx/>
              <a:buNone/>
              <a:defRPr/>
            </a:pPr>
            <a:r>
              <a:rPr lang="nl-BE" sz="2400" b="1" dirty="0" err="1">
                <a:solidFill>
                  <a:srgbClr val="FFFF00"/>
                </a:solidFill>
              </a:rPr>
              <a:t>Core</a:t>
            </a:r>
            <a:r>
              <a:rPr lang="nl-BE" sz="2400" b="1" dirty="0"/>
              <a:t> </a:t>
            </a:r>
            <a:r>
              <a:rPr lang="nl-BE" sz="2400" b="1" dirty="0" err="1">
                <a:solidFill>
                  <a:srgbClr val="FFFF00"/>
                </a:solidFill>
              </a:rPr>
              <a:t>diseases</a:t>
            </a:r>
            <a:r>
              <a:rPr lang="nl-BE" sz="2400" b="1" dirty="0"/>
              <a:t> : </a:t>
            </a:r>
          </a:p>
          <a:p>
            <a:pPr lvl="2" eaLnBrk="1" hangingPunct="1">
              <a:defRPr/>
            </a:pPr>
            <a:r>
              <a:rPr lang="nl-BE" b="1" dirty="0" err="1"/>
              <a:t>Jewish</a:t>
            </a:r>
            <a:r>
              <a:rPr lang="nl-BE" b="1" dirty="0"/>
              <a:t> </a:t>
            </a:r>
            <a:r>
              <a:rPr lang="nl-BE" b="1" dirty="0" err="1"/>
              <a:t>diseases</a:t>
            </a:r>
            <a:r>
              <a:rPr lang="nl-BE" b="1" dirty="0"/>
              <a:t> in </a:t>
            </a:r>
            <a:r>
              <a:rPr lang="nl-BE" b="1" dirty="0" err="1"/>
              <a:t>Jewish</a:t>
            </a:r>
            <a:r>
              <a:rPr lang="nl-BE" b="1" dirty="0"/>
              <a:t> community</a:t>
            </a:r>
          </a:p>
          <a:p>
            <a:pPr lvl="2" eaLnBrk="1" hangingPunct="1">
              <a:defRPr/>
            </a:pPr>
            <a:r>
              <a:rPr lang="nl-BE" b="1" dirty="0" err="1"/>
              <a:t>Cystic</a:t>
            </a:r>
            <a:r>
              <a:rPr lang="nl-BE" b="1" dirty="0"/>
              <a:t> fibrosis, SMA and fragile X in Western </a:t>
            </a:r>
            <a:r>
              <a:rPr lang="nl-BE" b="1" dirty="0" err="1"/>
              <a:t>countries</a:t>
            </a:r>
            <a:endParaRPr lang="nl-BE" b="1" dirty="0"/>
          </a:p>
          <a:p>
            <a:pPr marL="914400" lvl="2" indent="0" eaLnBrk="1" hangingPunct="1">
              <a:buNone/>
              <a:defRPr/>
            </a:pPr>
            <a:endParaRPr lang="nl-BE" b="1" dirty="0"/>
          </a:p>
          <a:p>
            <a:pPr marL="0" indent="0" eaLnBrk="1" hangingPunct="1">
              <a:buNone/>
              <a:defRPr/>
            </a:pPr>
            <a:r>
              <a:rPr lang="nl-BE" sz="2400" b="1" dirty="0">
                <a:solidFill>
                  <a:srgbClr val="FFFF00"/>
                </a:solidFill>
              </a:rPr>
              <a:t>Large set of </a:t>
            </a:r>
            <a:r>
              <a:rPr lang="nl-BE" sz="2400" b="1" dirty="0" err="1">
                <a:solidFill>
                  <a:srgbClr val="FFFF00"/>
                </a:solidFill>
              </a:rPr>
              <a:t>diseases</a:t>
            </a:r>
            <a:r>
              <a:rPr lang="nl-BE" sz="2400" b="1" dirty="0">
                <a:solidFill>
                  <a:srgbClr val="FFFF00"/>
                </a:solidFill>
              </a:rPr>
              <a:t> </a:t>
            </a:r>
            <a:r>
              <a:rPr lang="nl-BE" sz="2000" b="1" dirty="0"/>
              <a:t>: up to 1000</a:t>
            </a:r>
          </a:p>
          <a:p>
            <a:pPr algn="ctr" eaLnBrk="1" hangingPunct="1">
              <a:buFontTx/>
              <a:buNone/>
              <a:defRPr/>
            </a:pPr>
            <a:endParaRPr lang="en-US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buFontTx/>
              <a:buNone/>
              <a:defRPr/>
            </a:pPr>
            <a:endParaRPr lang="en-US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buFontTx/>
              <a:buNone/>
              <a:defRPr/>
            </a:pPr>
            <a:endParaRPr lang="it-IT" sz="2400" b="1" dirty="0">
              <a:solidFill>
                <a:schemeClr val="accent1"/>
              </a:solidFill>
            </a:endParaRPr>
          </a:p>
          <a:p>
            <a:pPr>
              <a:defRPr/>
            </a:pPr>
            <a:endParaRPr lang="nl-BE" dirty="0"/>
          </a:p>
        </p:txBody>
      </p:sp>
      <p:sp>
        <p:nvSpPr>
          <p:cNvPr id="10244" name="Line 2"/>
          <p:cNvSpPr>
            <a:spLocks noChangeShapeType="1"/>
          </p:cNvSpPr>
          <p:nvPr/>
        </p:nvSpPr>
        <p:spPr bwMode="auto">
          <a:xfrm>
            <a:off x="0" y="1196975"/>
            <a:ext cx="91440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0245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7380288" y="1700213"/>
            <a:ext cx="285750" cy="4114800"/>
          </a:xfrm>
        </p:spPr>
        <p:txBody>
          <a:bodyPr/>
          <a:lstStyle/>
          <a:p>
            <a:endParaRPr lang="nl-BE" altLang="nl-BE" dirty="0"/>
          </a:p>
        </p:txBody>
      </p:sp>
    </p:spTree>
    <p:extLst>
      <p:ext uri="{BB962C8B-B14F-4D97-AF65-F5344CB8AC3E}">
        <p14:creationId xmlns:p14="http://schemas.microsoft.com/office/powerpoint/2010/main" val="2577761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268413"/>
          </a:xfrm>
        </p:spPr>
        <p:txBody>
          <a:bodyPr/>
          <a:lstStyle/>
          <a:p>
            <a:r>
              <a:rPr lang="it-IT" altLang="nl-BE" sz="2800" b="1">
                <a:latin typeface="Cambria" panose="02040503050406030204" pitchFamily="18" charset="0"/>
              </a:rPr>
              <a:t>Genetic  screening in Askhenazi Jewish</a:t>
            </a:r>
            <a:endParaRPr lang="nl-BE" altLang="nl-BE" sz="2800"/>
          </a:p>
        </p:txBody>
      </p:sp>
      <p:sp>
        <p:nvSpPr>
          <p:cNvPr id="22531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755650" y="1196975"/>
            <a:ext cx="8388350" cy="4899025"/>
          </a:xfrm>
        </p:spPr>
        <p:txBody>
          <a:bodyPr/>
          <a:lstStyle/>
          <a:p>
            <a:pPr>
              <a:buFontTx/>
              <a:buNone/>
            </a:pPr>
            <a:endParaRPr lang="nl-BE" altLang="nl-BE" sz="1800"/>
          </a:p>
          <a:p>
            <a:endParaRPr lang="nl-BE" altLang="nl-BE" sz="1800"/>
          </a:p>
          <a:p>
            <a:r>
              <a:rPr lang="nl-BE" altLang="nl-BE" sz="1800">
                <a:solidFill>
                  <a:srgbClr val="FFFF00"/>
                </a:solidFill>
              </a:rPr>
              <a:t>Initially :  </a:t>
            </a:r>
            <a:r>
              <a:rPr lang="nl-BE" altLang="nl-BE" sz="1800"/>
              <a:t>Tay-Sachs </a:t>
            </a:r>
          </a:p>
          <a:p>
            <a:pPr>
              <a:buFontTx/>
              <a:buNone/>
            </a:pPr>
            <a:endParaRPr lang="nl-BE" altLang="nl-BE" sz="1800"/>
          </a:p>
          <a:p>
            <a:r>
              <a:rPr lang="it-IT" altLang="nl-BE" sz="1800">
                <a:solidFill>
                  <a:srgbClr val="FFFF00"/>
                </a:solidFill>
              </a:rPr>
              <a:t>Dor Yeshorim program in orthodox </a:t>
            </a:r>
            <a:r>
              <a:rPr lang="en-US" altLang="nl-BE" sz="1800">
                <a:solidFill>
                  <a:srgbClr val="FFFF00"/>
                </a:solidFill>
              </a:rPr>
              <a:t>Ashkenazi </a:t>
            </a:r>
            <a:r>
              <a:rPr lang="it-IT" altLang="nl-BE" sz="1800">
                <a:solidFill>
                  <a:srgbClr val="FFFF00"/>
                </a:solidFill>
              </a:rPr>
              <a:t>: </a:t>
            </a:r>
          </a:p>
          <a:p>
            <a:pPr>
              <a:buFontTx/>
              <a:buNone/>
            </a:pPr>
            <a:r>
              <a:rPr lang="it-IT" altLang="nl-BE" sz="1800">
                <a:solidFill>
                  <a:srgbClr val="FFFF00"/>
                </a:solidFill>
              </a:rPr>
              <a:t>		</a:t>
            </a:r>
            <a:r>
              <a:rPr lang="nl-BE" altLang="nl-BE" sz="1800"/>
              <a:t>Tay-Sachs, Gaucher, Niemann-Pick, </a:t>
            </a:r>
          </a:p>
          <a:p>
            <a:pPr>
              <a:buFontTx/>
              <a:buNone/>
            </a:pPr>
            <a:r>
              <a:rPr lang="nl-BE" altLang="nl-BE" sz="1800"/>
              <a:t>	          Canavan, Bloom, Fanconi, CF</a:t>
            </a:r>
          </a:p>
          <a:p>
            <a:pPr>
              <a:buFontTx/>
              <a:buNone/>
            </a:pPr>
            <a:endParaRPr lang="nl-BE" altLang="nl-BE" sz="1800"/>
          </a:p>
          <a:p>
            <a:r>
              <a:rPr lang="nl-BE" altLang="nl-BE" sz="1800">
                <a:solidFill>
                  <a:srgbClr val="FFFF00"/>
                </a:solidFill>
              </a:rPr>
              <a:t>J screen </a:t>
            </a:r>
            <a:r>
              <a:rPr lang="en-US" altLang="nl-BE" sz="1800">
                <a:solidFill>
                  <a:srgbClr val="FFFF00"/>
                </a:solidFill>
              </a:rPr>
              <a:t>program</a:t>
            </a:r>
            <a:r>
              <a:rPr lang="nl-BE" altLang="nl-BE" sz="1800">
                <a:solidFill>
                  <a:srgbClr val="FFFF00"/>
                </a:solidFill>
              </a:rPr>
              <a:t>: </a:t>
            </a:r>
            <a:r>
              <a:rPr lang="nl-BE" altLang="nl-BE" sz="1800"/>
              <a:t>40 diseases </a:t>
            </a:r>
            <a:r>
              <a:rPr lang="en-US" altLang="nl-BE" sz="1800"/>
              <a:t>that are common in the Ashkenazi, </a:t>
            </a:r>
          </a:p>
          <a:p>
            <a:pPr>
              <a:buFontTx/>
              <a:buNone/>
            </a:pPr>
            <a:r>
              <a:rPr lang="en-US" altLang="nl-BE" sz="1800"/>
              <a:t>                                   Sephardic, or Mizrahi Jewish populations</a:t>
            </a:r>
            <a:endParaRPr lang="nl-BE" altLang="nl-BE" sz="1800"/>
          </a:p>
          <a:p>
            <a:pPr>
              <a:buFontTx/>
              <a:buNone/>
            </a:pPr>
            <a:endParaRPr lang="nl-BE" altLang="nl-BE" sz="1800"/>
          </a:p>
          <a:p>
            <a:r>
              <a:rPr lang="nl-BE" altLang="nl-BE" sz="1800">
                <a:solidFill>
                  <a:srgbClr val="FFFF00"/>
                </a:solidFill>
              </a:rPr>
              <a:t>Expanded J screen : </a:t>
            </a:r>
            <a:r>
              <a:rPr lang="nl-BE" altLang="nl-BE" sz="1800"/>
              <a:t>40 diseases </a:t>
            </a:r>
            <a:r>
              <a:rPr lang="en-US" altLang="nl-BE" sz="1800"/>
              <a:t>that are common in Jewish populations</a:t>
            </a:r>
            <a:endParaRPr lang="nl-BE" altLang="nl-BE" sz="1800"/>
          </a:p>
          <a:p>
            <a:pPr>
              <a:buFontTx/>
              <a:buNone/>
            </a:pPr>
            <a:r>
              <a:rPr lang="nl-BE" altLang="nl-BE" sz="1800"/>
              <a:t>			          40 diseases </a:t>
            </a:r>
            <a:r>
              <a:rPr lang="en-US" altLang="nl-BE" sz="1800"/>
              <a:t>that are common in the general population</a:t>
            </a:r>
            <a:endParaRPr lang="nl-BE" altLang="nl-BE" sz="1800"/>
          </a:p>
        </p:txBody>
      </p:sp>
      <p:sp>
        <p:nvSpPr>
          <p:cNvPr id="22532" name="Line 2"/>
          <p:cNvSpPr>
            <a:spLocks noChangeShapeType="1"/>
          </p:cNvSpPr>
          <p:nvPr/>
        </p:nvSpPr>
        <p:spPr bwMode="auto">
          <a:xfrm>
            <a:off x="0" y="1196975"/>
            <a:ext cx="91440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22533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8748713" y="1989138"/>
            <a:ext cx="285750" cy="4114800"/>
          </a:xfrm>
        </p:spPr>
        <p:txBody>
          <a:bodyPr/>
          <a:lstStyle/>
          <a:p>
            <a:endParaRPr lang="nl-BE" altLang="nl-BE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el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268413"/>
          </a:xfrm>
        </p:spPr>
        <p:txBody>
          <a:bodyPr/>
          <a:lstStyle/>
          <a:p>
            <a:r>
              <a:rPr lang="it-IT" altLang="nl-BE" sz="2800" b="1">
                <a:latin typeface="Cambria" panose="02040503050406030204" pitchFamily="18" charset="0"/>
              </a:rPr>
              <a:t>Genetic  screening of thalassemia</a:t>
            </a:r>
            <a:endParaRPr lang="nl-BE" altLang="nl-BE" sz="2800"/>
          </a:p>
        </p:txBody>
      </p:sp>
      <p:sp>
        <p:nvSpPr>
          <p:cNvPr id="23555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476375" y="1484313"/>
            <a:ext cx="7667625" cy="5040312"/>
          </a:xfrm>
        </p:spPr>
        <p:txBody>
          <a:bodyPr/>
          <a:lstStyle/>
          <a:p>
            <a:pPr>
              <a:lnSpc>
                <a:spcPct val="200000"/>
              </a:lnSpc>
              <a:buFontTx/>
              <a:buNone/>
            </a:pPr>
            <a:r>
              <a:rPr lang="en-US" altLang="nl-BE" sz="2000" dirty="0">
                <a:solidFill>
                  <a:srgbClr val="FFFF00"/>
                </a:solidFill>
              </a:rPr>
              <a:t>Mandatory screening :</a:t>
            </a:r>
          </a:p>
          <a:p>
            <a:pPr>
              <a:lnSpc>
                <a:spcPct val="200000"/>
              </a:lnSpc>
              <a:buFontTx/>
              <a:buNone/>
            </a:pPr>
            <a:r>
              <a:rPr lang="en-US" altLang="nl-BE" sz="2000" dirty="0"/>
              <a:t>	Premarital screening </a:t>
            </a:r>
          </a:p>
          <a:p>
            <a:pPr>
              <a:lnSpc>
                <a:spcPct val="200000"/>
              </a:lnSpc>
              <a:buFontTx/>
              <a:buNone/>
            </a:pPr>
            <a:r>
              <a:rPr lang="en-US" altLang="nl-BE" sz="2000" dirty="0"/>
              <a:t>     in Cyprus, Iran, Saudi Arabia</a:t>
            </a:r>
          </a:p>
          <a:p>
            <a:pPr>
              <a:lnSpc>
                <a:spcPct val="200000"/>
              </a:lnSpc>
              <a:buFontTx/>
              <a:buNone/>
            </a:pPr>
            <a:r>
              <a:rPr lang="en-US" altLang="nl-BE" sz="2000" dirty="0"/>
              <a:t>                                                  </a:t>
            </a:r>
            <a:endParaRPr lang="nl-BE" altLang="nl-BE" sz="2400" dirty="0"/>
          </a:p>
          <a:p>
            <a:pPr>
              <a:lnSpc>
                <a:spcPct val="200000"/>
              </a:lnSpc>
              <a:buFontTx/>
              <a:buNone/>
            </a:pPr>
            <a:r>
              <a:rPr lang="nl-BE" altLang="nl-BE" sz="2000" dirty="0" err="1">
                <a:solidFill>
                  <a:srgbClr val="FFFF00"/>
                </a:solidFill>
              </a:rPr>
              <a:t>Voluntary</a:t>
            </a:r>
            <a:r>
              <a:rPr lang="nl-BE" altLang="nl-BE" sz="2000" dirty="0">
                <a:solidFill>
                  <a:srgbClr val="FFFF00"/>
                </a:solidFill>
              </a:rPr>
              <a:t> screening :</a:t>
            </a:r>
          </a:p>
          <a:p>
            <a:pPr>
              <a:lnSpc>
                <a:spcPct val="200000"/>
              </a:lnSpc>
              <a:buFontTx/>
              <a:buNone/>
            </a:pPr>
            <a:r>
              <a:rPr lang="nl-BE" altLang="nl-BE" sz="2000" dirty="0">
                <a:solidFill>
                  <a:srgbClr val="FFFF00"/>
                </a:solidFill>
              </a:rPr>
              <a:t>	</a:t>
            </a:r>
            <a:r>
              <a:rPr lang="nl-BE" altLang="nl-BE" sz="2000" dirty="0"/>
              <a:t>Screening in </a:t>
            </a:r>
            <a:r>
              <a:rPr lang="en-US" altLang="nl-BE" sz="2000" dirty="0"/>
              <a:t>high schools, </a:t>
            </a:r>
            <a:r>
              <a:rPr lang="en-US" altLang="nl-BE" sz="2000" dirty="0" err="1"/>
              <a:t>preconceptually</a:t>
            </a:r>
            <a:r>
              <a:rPr lang="en-US" altLang="nl-BE" sz="2000" dirty="0"/>
              <a:t> or prenatally</a:t>
            </a:r>
            <a:endParaRPr lang="nl-BE" altLang="nl-BE" sz="2000" dirty="0">
              <a:solidFill>
                <a:srgbClr val="FFFF00"/>
              </a:solidFill>
            </a:endParaRPr>
          </a:p>
          <a:p>
            <a:pPr>
              <a:lnSpc>
                <a:spcPct val="200000"/>
              </a:lnSpc>
              <a:buFontTx/>
              <a:buNone/>
            </a:pPr>
            <a:r>
              <a:rPr lang="nl-BE" altLang="nl-BE" sz="2000" dirty="0"/>
              <a:t>	in </a:t>
            </a:r>
            <a:r>
              <a:rPr lang="nl-BE" altLang="nl-BE" sz="2000" dirty="0" err="1"/>
              <a:t>many</a:t>
            </a:r>
            <a:r>
              <a:rPr lang="nl-BE" altLang="nl-BE" sz="2000" dirty="0"/>
              <a:t> </a:t>
            </a:r>
            <a:r>
              <a:rPr lang="nl-BE" altLang="nl-BE" sz="2000" dirty="0" err="1"/>
              <a:t>countries</a:t>
            </a:r>
            <a:r>
              <a:rPr lang="nl-BE" altLang="nl-BE" sz="2000" dirty="0"/>
              <a:t> </a:t>
            </a:r>
            <a:r>
              <a:rPr lang="nl-BE" altLang="nl-BE" sz="2000" dirty="0" err="1"/>
              <a:t>with</a:t>
            </a:r>
            <a:r>
              <a:rPr lang="nl-BE" altLang="nl-BE" sz="2000" dirty="0"/>
              <a:t> high </a:t>
            </a:r>
            <a:r>
              <a:rPr lang="nl-BE" altLang="nl-BE" sz="2000" dirty="0" err="1"/>
              <a:t>incidence</a:t>
            </a:r>
            <a:endParaRPr lang="nl-BE" altLang="nl-BE" sz="2000" dirty="0"/>
          </a:p>
          <a:p>
            <a:endParaRPr lang="nl-BE" altLang="nl-BE" sz="1600" dirty="0"/>
          </a:p>
        </p:txBody>
      </p:sp>
      <p:sp>
        <p:nvSpPr>
          <p:cNvPr id="23556" name="Line 2"/>
          <p:cNvSpPr>
            <a:spLocks noChangeShapeType="1"/>
          </p:cNvSpPr>
          <p:nvPr/>
        </p:nvSpPr>
        <p:spPr bwMode="auto">
          <a:xfrm>
            <a:off x="0" y="1196975"/>
            <a:ext cx="91440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23557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8172450" y="1981200"/>
            <a:ext cx="285750" cy="4114800"/>
          </a:xfrm>
        </p:spPr>
        <p:txBody>
          <a:bodyPr/>
          <a:lstStyle/>
          <a:p>
            <a:endParaRPr lang="nl-BE" altLang="nl-BE"/>
          </a:p>
        </p:txBody>
      </p:sp>
      <p:pic>
        <p:nvPicPr>
          <p:cNvPr id="23558" name="Picture 2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575" y="-274638"/>
            <a:ext cx="2857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el 1"/>
          <p:cNvSpPr>
            <a:spLocks noGrp="1"/>
          </p:cNvSpPr>
          <p:nvPr>
            <p:ph type="title"/>
          </p:nvPr>
        </p:nvSpPr>
        <p:spPr>
          <a:xfrm>
            <a:off x="685800" y="-458788"/>
            <a:ext cx="7772400" cy="1727201"/>
          </a:xfrm>
        </p:spPr>
        <p:txBody>
          <a:bodyPr/>
          <a:lstStyle/>
          <a:p>
            <a:r>
              <a:rPr lang="it-IT" altLang="nl-BE" sz="2800" b="1">
                <a:latin typeface="Cambria" panose="02040503050406030204" pitchFamily="18" charset="0"/>
              </a:rPr>
              <a:t>Genetic  screening of cystic fibrosis</a:t>
            </a:r>
            <a:endParaRPr lang="nl-BE" altLang="nl-BE" sz="2800"/>
          </a:p>
        </p:txBody>
      </p:sp>
      <p:sp>
        <p:nvSpPr>
          <p:cNvPr id="24579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41350" y="1268413"/>
            <a:ext cx="8532813" cy="45386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nl-BE" altLang="nl-BE" sz="2000" dirty="0">
                <a:solidFill>
                  <a:srgbClr val="FFFF00"/>
                </a:solidFill>
              </a:rPr>
              <a:t>1/25 is carrier in </a:t>
            </a:r>
            <a:r>
              <a:rPr lang="nl-BE" altLang="nl-BE" sz="2000" dirty="0" err="1">
                <a:solidFill>
                  <a:srgbClr val="FFFF00"/>
                </a:solidFill>
              </a:rPr>
              <a:t>Caucasians</a:t>
            </a:r>
            <a:r>
              <a:rPr lang="nl-BE" altLang="nl-BE" sz="2000" dirty="0">
                <a:solidFill>
                  <a:srgbClr val="FFFF00"/>
                </a:solidFill>
              </a:rPr>
              <a:t> ( 1/2500 </a:t>
            </a:r>
            <a:r>
              <a:rPr lang="nl-BE" altLang="nl-BE" sz="2000" dirty="0" err="1">
                <a:solidFill>
                  <a:srgbClr val="FFFF00"/>
                </a:solidFill>
              </a:rPr>
              <a:t>children</a:t>
            </a:r>
            <a:r>
              <a:rPr lang="nl-BE" altLang="nl-BE" sz="2000" dirty="0">
                <a:solidFill>
                  <a:srgbClr val="FFFF00"/>
                </a:solidFill>
              </a:rPr>
              <a:t> born </a:t>
            </a:r>
            <a:r>
              <a:rPr lang="nl-BE" altLang="nl-BE" sz="2000" dirty="0" err="1">
                <a:solidFill>
                  <a:srgbClr val="FFFF00"/>
                </a:solidFill>
              </a:rPr>
              <a:t>with</a:t>
            </a:r>
            <a:r>
              <a:rPr lang="nl-BE" altLang="nl-BE" sz="2000" dirty="0">
                <a:solidFill>
                  <a:srgbClr val="FFFF00"/>
                </a:solidFill>
              </a:rPr>
              <a:t> CF)</a:t>
            </a:r>
          </a:p>
          <a:p>
            <a:pPr>
              <a:lnSpc>
                <a:spcPct val="150000"/>
              </a:lnSpc>
            </a:pPr>
            <a:r>
              <a:rPr lang="nl-BE" altLang="nl-BE" sz="2000" dirty="0">
                <a:solidFill>
                  <a:srgbClr val="FFFF00"/>
                </a:solidFill>
              </a:rPr>
              <a:t>1/65 is carrier in </a:t>
            </a:r>
            <a:r>
              <a:rPr lang="nl-BE" altLang="nl-BE" sz="2000" dirty="0" err="1">
                <a:solidFill>
                  <a:srgbClr val="FFFF00"/>
                </a:solidFill>
              </a:rPr>
              <a:t>Africa</a:t>
            </a:r>
            <a:endParaRPr lang="nl-BE" altLang="nl-BE" sz="2000" dirty="0"/>
          </a:p>
          <a:p>
            <a:pPr>
              <a:lnSpc>
                <a:spcPct val="150000"/>
              </a:lnSpc>
            </a:pPr>
            <a:r>
              <a:rPr lang="nl-BE" altLang="nl-BE" sz="2000" dirty="0">
                <a:solidFill>
                  <a:srgbClr val="FFFF00"/>
                </a:solidFill>
              </a:rPr>
              <a:t>1/90 is carrier in </a:t>
            </a:r>
            <a:r>
              <a:rPr lang="nl-BE" altLang="nl-BE" sz="2000" dirty="0" err="1">
                <a:solidFill>
                  <a:srgbClr val="FFFF00"/>
                </a:solidFill>
              </a:rPr>
              <a:t>Asia</a:t>
            </a:r>
            <a:endParaRPr lang="nl-BE" altLang="nl-BE" sz="2000" dirty="0">
              <a:solidFill>
                <a:srgbClr val="FFFF00"/>
              </a:solidFill>
            </a:endParaRPr>
          </a:p>
          <a:p>
            <a:pPr>
              <a:lnSpc>
                <a:spcPct val="150000"/>
              </a:lnSpc>
            </a:pPr>
            <a:endParaRPr lang="nl-BE" altLang="nl-BE" sz="2000" dirty="0"/>
          </a:p>
          <a:p>
            <a:r>
              <a:rPr lang="nl-BE" altLang="nl-BE" sz="2000" dirty="0">
                <a:solidFill>
                  <a:srgbClr val="FFFF00"/>
                </a:solidFill>
              </a:rPr>
              <a:t>US</a:t>
            </a:r>
            <a:r>
              <a:rPr lang="en-US" altLang="nl-BE" sz="2000" dirty="0"/>
              <a:t> : American College of Medical Genetics : </a:t>
            </a:r>
          </a:p>
          <a:p>
            <a:pPr>
              <a:buFontTx/>
              <a:buNone/>
            </a:pPr>
            <a:r>
              <a:rPr lang="en-US" altLang="nl-BE" sz="2000" dirty="0"/>
              <a:t>		advise of preconceptual screening</a:t>
            </a:r>
          </a:p>
          <a:p>
            <a:endParaRPr lang="nl-BE" altLang="nl-BE" sz="2000" dirty="0"/>
          </a:p>
          <a:p>
            <a:r>
              <a:rPr lang="nl-BE" altLang="nl-BE" sz="2000" dirty="0">
                <a:solidFill>
                  <a:srgbClr val="FFFF00"/>
                </a:solidFill>
              </a:rPr>
              <a:t>Belgium : </a:t>
            </a:r>
            <a:r>
              <a:rPr lang="nl-BE" altLang="nl-BE" sz="2000" dirty="0"/>
              <a:t>Screening of </a:t>
            </a:r>
            <a:r>
              <a:rPr lang="nl-BE" altLang="nl-BE" sz="2000" dirty="0" err="1"/>
              <a:t>couples</a:t>
            </a:r>
            <a:r>
              <a:rPr lang="nl-BE" altLang="nl-BE" sz="2000" dirty="0"/>
              <a:t> </a:t>
            </a:r>
            <a:r>
              <a:rPr lang="nl-BE" altLang="nl-BE" sz="2000" dirty="0" err="1"/>
              <a:t>seeking</a:t>
            </a:r>
            <a:r>
              <a:rPr lang="nl-BE" altLang="nl-BE" sz="2000" dirty="0"/>
              <a:t> </a:t>
            </a:r>
            <a:r>
              <a:rPr lang="nl-BE" altLang="nl-BE" sz="2000" dirty="0" err="1"/>
              <a:t>prenatal</a:t>
            </a:r>
            <a:r>
              <a:rPr lang="nl-BE" altLang="nl-BE" sz="2000" dirty="0"/>
              <a:t> diagnosis </a:t>
            </a:r>
          </a:p>
          <a:p>
            <a:pPr>
              <a:buFontTx/>
              <a:buNone/>
            </a:pPr>
            <a:r>
              <a:rPr lang="nl-BE" altLang="nl-BE" sz="2000" dirty="0"/>
              <a:t>		        or </a:t>
            </a:r>
            <a:r>
              <a:rPr lang="nl-BE" altLang="nl-BE" sz="2000" dirty="0" err="1"/>
              <a:t>genetic</a:t>
            </a:r>
            <a:r>
              <a:rPr lang="nl-BE" altLang="nl-BE" sz="2000" dirty="0"/>
              <a:t> counseling </a:t>
            </a:r>
            <a:r>
              <a:rPr lang="nl-BE" altLang="nl-BE" sz="2000" dirty="0" err="1"/>
              <a:t>for</a:t>
            </a:r>
            <a:r>
              <a:rPr lang="nl-BE" altLang="nl-BE" sz="2000" dirty="0"/>
              <a:t> </a:t>
            </a:r>
            <a:r>
              <a:rPr lang="nl-BE" altLang="nl-BE" sz="2000" dirty="0" err="1"/>
              <a:t>other</a:t>
            </a:r>
            <a:r>
              <a:rPr lang="nl-BE" altLang="nl-BE" sz="2000" dirty="0"/>
              <a:t> </a:t>
            </a:r>
            <a:r>
              <a:rPr lang="nl-BE" altLang="nl-BE" sz="2000" dirty="0" err="1"/>
              <a:t>reasons</a:t>
            </a:r>
            <a:endParaRPr lang="nl-BE" altLang="nl-BE" sz="2000" dirty="0"/>
          </a:p>
          <a:p>
            <a:pPr>
              <a:buFontTx/>
              <a:buNone/>
            </a:pPr>
            <a:r>
              <a:rPr lang="nl-BE" altLang="nl-BE" sz="2000" dirty="0"/>
              <a:t>		        is </a:t>
            </a:r>
            <a:r>
              <a:rPr lang="nl-BE" altLang="nl-BE" sz="2000" dirty="0" err="1"/>
              <a:t>now</a:t>
            </a:r>
            <a:r>
              <a:rPr lang="nl-BE" altLang="nl-BE" sz="2000" dirty="0"/>
              <a:t> </a:t>
            </a:r>
            <a:r>
              <a:rPr lang="nl-BE" altLang="nl-BE" sz="2000" dirty="0" err="1"/>
              <a:t>recommended</a:t>
            </a:r>
            <a:r>
              <a:rPr lang="nl-BE" altLang="nl-BE" sz="2000" dirty="0"/>
              <a:t> </a:t>
            </a:r>
            <a:r>
              <a:rPr lang="nl-BE" altLang="nl-BE" sz="2000" dirty="0" err="1"/>
              <a:t>by</a:t>
            </a:r>
            <a:r>
              <a:rPr lang="nl-BE" altLang="nl-BE" sz="2000" dirty="0"/>
              <a:t> </a:t>
            </a:r>
            <a:r>
              <a:rPr lang="nl-BE" altLang="nl-BE" sz="2000" dirty="0" err="1"/>
              <a:t>the</a:t>
            </a:r>
            <a:r>
              <a:rPr lang="nl-BE" altLang="nl-BE" sz="2000" dirty="0"/>
              <a:t> Health </a:t>
            </a:r>
            <a:r>
              <a:rPr lang="nl-BE" altLang="nl-BE" sz="2000" dirty="0" err="1"/>
              <a:t>Counsyl</a:t>
            </a:r>
            <a:endParaRPr lang="nl-BE" altLang="nl-BE" sz="2000" dirty="0"/>
          </a:p>
          <a:p>
            <a:pPr>
              <a:buFontTx/>
              <a:buNone/>
            </a:pPr>
            <a:endParaRPr lang="nl-BE" altLang="nl-BE" sz="2000" dirty="0">
              <a:solidFill>
                <a:srgbClr val="FFFF00"/>
              </a:solidFill>
            </a:endParaRPr>
          </a:p>
          <a:p>
            <a:r>
              <a:rPr lang="nl-BE" altLang="nl-BE" sz="2000" dirty="0">
                <a:solidFill>
                  <a:srgbClr val="FFFF00"/>
                </a:solidFill>
              </a:rPr>
              <a:t>The Netherlands : </a:t>
            </a:r>
            <a:r>
              <a:rPr lang="nl-BE" altLang="nl-BE" sz="2000" dirty="0"/>
              <a:t>Limited </a:t>
            </a:r>
            <a:r>
              <a:rPr lang="nl-BE" altLang="nl-BE" sz="2000" dirty="0" err="1"/>
              <a:t>local</a:t>
            </a:r>
            <a:r>
              <a:rPr lang="nl-BE" altLang="nl-BE" sz="2000" dirty="0"/>
              <a:t> screening (AMC, Groningen, GENDIA)</a:t>
            </a:r>
          </a:p>
          <a:p>
            <a:endParaRPr lang="nl-BE" altLang="nl-BE" sz="2000" dirty="0"/>
          </a:p>
        </p:txBody>
      </p:sp>
      <p:sp>
        <p:nvSpPr>
          <p:cNvPr id="24580" name="Line 2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24581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8172450" y="1981200"/>
            <a:ext cx="285750" cy="4114800"/>
          </a:xfrm>
        </p:spPr>
        <p:txBody>
          <a:bodyPr/>
          <a:lstStyle/>
          <a:p>
            <a:endParaRPr lang="nl-BE" altLang="nl-BE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58" y="-531440"/>
            <a:ext cx="8641084" cy="2016126"/>
          </a:xfrm>
        </p:spPr>
        <p:txBody>
          <a:bodyPr/>
          <a:lstStyle/>
          <a:p>
            <a:r>
              <a:rPr lang="en-GB" altLang="nl-BE" sz="3200" b="1" dirty="0"/>
              <a:t>GENDIA  STID : large set of diseases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76375" y="1628775"/>
            <a:ext cx="7667625" cy="446722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000" b="1" dirty="0">
                <a:solidFill>
                  <a:srgbClr val="FFFF00"/>
                </a:solidFill>
              </a:rPr>
              <a:t>1. TEST : </a:t>
            </a:r>
            <a:r>
              <a:rPr lang="en-US" sz="2000" dirty="0"/>
              <a:t>NGS sequencing of 436 genes implicated		        	  in &gt; 500 relatively common severe recessive diseases </a:t>
            </a:r>
          </a:p>
          <a:p>
            <a:pPr marL="0" indent="0">
              <a:buFontTx/>
              <a:buNone/>
              <a:defRPr/>
            </a:pPr>
            <a:r>
              <a:rPr lang="en-US" sz="2000" dirty="0"/>
              <a:t>	</a:t>
            </a:r>
          </a:p>
          <a:p>
            <a:pPr marL="457200" indent="-457200">
              <a:buFontTx/>
              <a:buNone/>
              <a:defRPr/>
            </a:pPr>
            <a:r>
              <a:rPr lang="en-US" sz="2000" b="1" dirty="0">
                <a:solidFill>
                  <a:srgbClr val="FFFF00"/>
                </a:solidFill>
              </a:rPr>
              <a:t>2. OBJECTIVE : </a:t>
            </a:r>
            <a:r>
              <a:rPr lang="en-US" sz="2000" dirty="0"/>
              <a:t>To select couples for prenatal diagnosis</a:t>
            </a:r>
            <a:br>
              <a:rPr lang="en-US" sz="2000" dirty="0"/>
            </a:br>
            <a:endParaRPr lang="en-US" sz="2000" dirty="0"/>
          </a:p>
          <a:p>
            <a:pPr>
              <a:buFontTx/>
              <a:buNone/>
              <a:defRPr/>
            </a:pPr>
            <a:r>
              <a:rPr lang="en-US" sz="2000" b="1" dirty="0">
                <a:solidFill>
                  <a:srgbClr val="FFFF00"/>
                </a:solidFill>
              </a:rPr>
              <a:t>3. SAMPLE :</a:t>
            </a:r>
            <a:r>
              <a:rPr lang="en-US" sz="2000" dirty="0">
                <a:solidFill>
                  <a:srgbClr val="FFFF00"/>
                </a:solidFill>
              </a:rPr>
              <a:t>  </a:t>
            </a:r>
            <a:r>
              <a:rPr lang="en-US" sz="2000" dirty="0"/>
              <a:t>5 ml EDTA blood, 5 ug DNA, saliva in kit </a:t>
            </a:r>
          </a:p>
          <a:p>
            <a:pPr>
              <a:buFontTx/>
              <a:buNone/>
              <a:defRPr/>
            </a:pPr>
            <a:endParaRPr lang="en-US" sz="2000" dirty="0"/>
          </a:p>
          <a:p>
            <a:pPr>
              <a:buFontTx/>
              <a:buNone/>
              <a:defRPr/>
            </a:pPr>
            <a:r>
              <a:rPr lang="en-US" sz="2000" b="1" dirty="0">
                <a:solidFill>
                  <a:srgbClr val="FFFF00"/>
                </a:solidFill>
              </a:rPr>
              <a:t>4. TURNAROUND TIME :</a:t>
            </a:r>
            <a:r>
              <a:rPr lang="en-US" sz="2000" dirty="0">
                <a:solidFill>
                  <a:srgbClr val="FFFF00"/>
                </a:solidFill>
              </a:rPr>
              <a:t>  </a:t>
            </a:r>
            <a:r>
              <a:rPr lang="en-US" sz="2000" dirty="0"/>
              <a:t>1 month</a:t>
            </a:r>
          </a:p>
          <a:p>
            <a:pPr>
              <a:buFontTx/>
              <a:buNone/>
              <a:defRPr/>
            </a:pPr>
            <a:endParaRPr lang="en-US" sz="2000" b="1" dirty="0"/>
          </a:p>
          <a:p>
            <a:pPr>
              <a:buFontTx/>
              <a:buNone/>
              <a:defRPr/>
            </a:pPr>
            <a:r>
              <a:rPr lang="en-US" sz="2000" b="1" dirty="0">
                <a:solidFill>
                  <a:srgbClr val="FFFF00"/>
                </a:solidFill>
              </a:rPr>
              <a:t>5. INDICATION : 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/>
              <a:t>Each couple that wants children</a:t>
            </a:r>
          </a:p>
          <a:p>
            <a:pPr>
              <a:buFontTx/>
              <a:buNone/>
              <a:defRPr/>
            </a:pPr>
            <a:endParaRPr lang="en-US" sz="2000" dirty="0"/>
          </a:p>
          <a:p>
            <a:pPr>
              <a:buFontTx/>
              <a:buNone/>
              <a:defRPr/>
            </a:pPr>
            <a:r>
              <a:rPr lang="en-US" sz="2000" b="1" dirty="0">
                <a:solidFill>
                  <a:srgbClr val="FFFF00"/>
                </a:solidFill>
              </a:rPr>
              <a:t>6. PRICE : 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/>
              <a:t>390 Euro per person</a:t>
            </a:r>
          </a:p>
        </p:txBody>
      </p:sp>
      <p:sp>
        <p:nvSpPr>
          <p:cNvPr id="17412" name="Line 2"/>
          <p:cNvSpPr>
            <a:spLocks noChangeShapeType="1"/>
          </p:cNvSpPr>
          <p:nvPr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7413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9540875" y="1989138"/>
            <a:ext cx="3810000" cy="4114800"/>
          </a:xfrm>
        </p:spPr>
        <p:txBody>
          <a:bodyPr/>
          <a:lstStyle/>
          <a:p>
            <a:endParaRPr lang="nl-BE" altLang="nl-BE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>
          <a:xfrm>
            <a:off x="107950" y="0"/>
            <a:ext cx="8350250" cy="1268413"/>
          </a:xfrm>
        </p:spPr>
        <p:txBody>
          <a:bodyPr/>
          <a:lstStyle/>
          <a:p>
            <a:r>
              <a:rPr lang="it-IT" altLang="nl-BE" sz="3600" b="1">
                <a:latin typeface="Cambria" panose="02040503050406030204" pitchFamily="18" charset="0"/>
              </a:rPr>
              <a:t>STID  results</a:t>
            </a:r>
            <a:endParaRPr lang="nl-BE" altLang="nl-BE" sz="3600"/>
          </a:p>
        </p:txBody>
      </p:sp>
      <p:sp>
        <p:nvSpPr>
          <p:cNvPr id="2048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116013" y="1916113"/>
            <a:ext cx="7885112" cy="4179887"/>
          </a:xfrm>
        </p:spPr>
        <p:txBody>
          <a:bodyPr/>
          <a:lstStyle/>
          <a:p>
            <a:pPr>
              <a:buFontTx/>
              <a:buNone/>
            </a:pPr>
            <a:r>
              <a:rPr lang="en-US" altLang="nl-BE" sz="1800" b="1">
                <a:solidFill>
                  <a:srgbClr val="FFFF00"/>
                </a:solidFill>
              </a:rPr>
              <a:t>1. </a:t>
            </a:r>
            <a:r>
              <a:rPr lang="en-US" altLang="nl-BE" sz="1800"/>
              <a:t>	</a:t>
            </a:r>
            <a:r>
              <a:rPr lang="en-US" altLang="nl-BE" sz="1800" b="1">
                <a:solidFill>
                  <a:srgbClr val="FFFF00"/>
                </a:solidFill>
              </a:rPr>
              <a:t>Both parents carrier : </a:t>
            </a:r>
            <a:r>
              <a:rPr lang="en-US" altLang="nl-BE" sz="1800"/>
              <a:t>Risk of affected children is 25 %</a:t>
            </a:r>
          </a:p>
          <a:p>
            <a:pPr>
              <a:buFontTx/>
              <a:buNone/>
            </a:pPr>
            <a:endParaRPr lang="en-US" altLang="nl-BE" sz="1800"/>
          </a:p>
          <a:p>
            <a:pPr lvl="1"/>
            <a:r>
              <a:rPr lang="en-US" altLang="nl-BE" sz="1800"/>
              <a:t>prenatal testing (CVS, AC) </a:t>
            </a:r>
          </a:p>
          <a:p>
            <a:pPr lvl="1"/>
            <a:r>
              <a:rPr lang="en-US" altLang="nl-BE" sz="1800"/>
              <a:t>preimplantation diagnostics (PGD)</a:t>
            </a:r>
          </a:p>
          <a:p>
            <a:pPr>
              <a:buFontTx/>
              <a:buNone/>
            </a:pPr>
            <a:endParaRPr lang="en-US" altLang="nl-BE" sz="1800"/>
          </a:p>
          <a:p>
            <a:pPr>
              <a:buFontTx/>
              <a:buNone/>
            </a:pPr>
            <a:endParaRPr lang="en-US" altLang="nl-BE" sz="1800"/>
          </a:p>
          <a:p>
            <a:pPr>
              <a:buFontTx/>
              <a:buNone/>
            </a:pPr>
            <a:r>
              <a:rPr lang="en-US" altLang="nl-BE" sz="1800" b="1">
                <a:solidFill>
                  <a:srgbClr val="FFFF00"/>
                </a:solidFill>
              </a:rPr>
              <a:t>2. None of the parents is carrier : </a:t>
            </a:r>
            <a:r>
              <a:rPr lang="en-US" altLang="nl-BE" sz="1800"/>
              <a:t>residual risk for affected children </a:t>
            </a:r>
          </a:p>
          <a:p>
            <a:pPr>
              <a:buFontTx/>
              <a:buNone/>
            </a:pPr>
            <a:r>
              <a:rPr lang="en-US" altLang="nl-BE" sz="1800"/>
              <a:t>usually is &lt; 1 on 1.000.000 , and no prenatal test is necessary</a:t>
            </a:r>
          </a:p>
          <a:p>
            <a:pPr>
              <a:buFontTx/>
              <a:buNone/>
            </a:pPr>
            <a:endParaRPr lang="en-US" altLang="nl-BE" sz="1800"/>
          </a:p>
          <a:p>
            <a:pPr>
              <a:buFontTx/>
              <a:buNone/>
            </a:pPr>
            <a:endParaRPr lang="en-US" altLang="nl-BE" sz="1800"/>
          </a:p>
          <a:p>
            <a:pPr>
              <a:buFontTx/>
              <a:buNone/>
            </a:pPr>
            <a:r>
              <a:rPr lang="en-US" altLang="nl-BE" sz="1800"/>
              <a:t>3. </a:t>
            </a:r>
            <a:r>
              <a:rPr lang="en-US" altLang="nl-BE" sz="1800" b="1">
                <a:solidFill>
                  <a:srgbClr val="FFFF00"/>
                </a:solidFill>
              </a:rPr>
              <a:t>One of the parents is carrier : </a:t>
            </a:r>
            <a:r>
              <a:rPr lang="en-US" altLang="nl-BE" sz="1800"/>
              <a:t>residual risk for affected children </a:t>
            </a:r>
          </a:p>
          <a:p>
            <a:pPr>
              <a:buFontTx/>
              <a:buNone/>
            </a:pPr>
            <a:r>
              <a:rPr lang="en-US" altLang="nl-BE" sz="1800"/>
              <a:t>usually is &lt; 1 on 10.000 , and no prenatal test is necessary</a:t>
            </a:r>
          </a:p>
          <a:p>
            <a:pPr>
              <a:buFontTx/>
              <a:buNone/>
            </a:pPr>
            <a:br>
              <a:rPr lang="en-US" altLang="nl-BE" sz="1800"/>
            </a:br>
            <a:endParaRPr lang="en-US" altLang="nl-BE" sz="1800"/>
          </a:p>
          <a:p>
            <a:endParaRPr lang="nl-BE" altLang="nl-BE" sz="1200"/>
          </a:p>
        </p:txBody>
      </p:sp>
      <p:sp>
        <p:nvSpPr>
          <p:cNvPr id="20484" name="Line 2"/>
          <p:cNvSpPr>
            <a:spLocks noChangeShapeType="1"/>
          </p:cNvSpPr>
          <p:nvPr/>
        </p:nvSpPr>
        <p:spPr bwMode="auto">
          <a:xfrm>
            <a:off x="0" y="1196975"/>
            <a:ext cx="91440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20485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8172450" y="1981200"/>
            <a:ext cx="285750" cy="4114800"/>
          </a:xfrm>
        </p:spPr>
        <p:txBody>
          <a:bodyPr/>
          <a:lstStyle/>
          <a:p>
            <a:endParaRPr lang="nl-BE" altLang="nl-BE"/>
          </a:p>
          <a:p>
            <a:endParaRPr lang="nl-BE" altLang="nl-BE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268413"/>
          </a:xfrm>
        </p:spPr>
        <p:txBody>
          <a:bodyPr/>
          <a:lstStyle/>
          <a:p>
            <a:r>
              <a:rPr lang="it-IT" altLang="nl-BE" b="1">
                <a:latin typeface="Cambria" panose="02040503050406030204" pitchFamily="18" charset="0"/>
              </a:rPr>
              <a:t>STID</a:t>
            </a:r>
            <a:endParaRPr lang="nl-BE" altLang="nl-BE"/>
          </a:p>
        </p:txBody>
      </p:sp>
      <p:sp>
        <p:nvSpPr>
          <p:cNvPr id="8195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95288" y="2060575"/>
            <a:ext cx="8748712" cy="3744913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it-IT" b="1" dirty="0">
                <a:solidFill>
                  <a:srgbClr val="FFFF00"/>
                </a:solidFill>
              </a:rPr>
              <a:t>S</a:t>
            </a:r>
            <a:r>
              <a:rPr lang="it-IT" b="1" dirty="0"/>
              <a:t>CREENING</a:t>
            </a:r>
            <a:r>
              <a:rPr lang="it-IT" b="1" dirty="0">
                <a:solidFill>
                  <a:srgbClr val="FFFF00"/>
                </a:solidFill>
              </a:rPr>
              <a:t> T</a:t>
            </a:r>
            <a:r>
              <a:rPr lang="it-IT" dirty="0"/>
              <a:t>EST for </a:t>
            </a:r>
            <a:r>
              <a:rPr lang="it-IT" b="1" dirty="0">
                <a:solidFill>
                  <a:srgbClr val="FFFF00"/>
                </a:solidFill>
              </a:rPr>
              <a:t>I</a:t>
            </a:r>
            <a:r>
              <a:rPr lang="it-IT" dirty="0"/>
              <a:t>NHERITED </a:t>
            </a:r>
            <a:r>
              <a:rPr lang="it-IT" b="1" dirty="0">
                <a:solidFill>
                  <a:srgbClr val="FFFF00"/>
                </a:solidFill>
              </a:rPr>
              <a:t>D</a:t>
            </a:r>
            <a:r>
              <a:rPr lang="it-IT" dirty="0"/>
              <a:t>ISEASE</a:t>
            </a:r>
          </a:p>
          <a:p>
            <a:pPr algn="ctr" eaLnBrk="1" hangingPunct="1">
              <a:buFontTx/>
              <a:buNone/>
              <a:defRPr/>
            </a:pPr>
            <a:endParaRPr lang="it-IT" sz="2400" b="1" dirty="0"/>
          </a:p>
          <a:p>
            <a:pPr algn="ctr" eaLnBrk="1" hangingPunct="1">
              <a:buFontTx/>
              <a:buNone/>
              <a:defRPr/>
            </a:pPr>
            <a:r>
              <a:rPr lang="it-IT" sz="2400" b="1" dirty="0"/>
              <a:t>Testing of common recessive diseases</a:t>
            </a:r>
          </a:p>
          <a:p>
            <a:pPr algn="ctr" eaLnBrk="1" hangingPunct="1">
              <a:buFontTx/>
              <a:buNone/>
              <a:defRPr/>
            </a:pPr>
            <a:endParaRPr lang="it-IT" sz="2400" b="1" dirty="0"/>
          </a:p>
          <a:p>
            <a:pPr algn="ctr" eaLnBrk="1" hangingPunct="1">
              <a:buFontTx/>
              <a:buNone/>
              <a:defRPr/>
            </a:pPr>
            <a:r>
              <a:rPr lang="it-IT" sz="2400" b="1" dirty="0"/>
              <a:t>from parental blood before or during pregnancy</a:t>
            </a:r>
          </a:p>
          <a:p>
            <a:pPr algn="ctr" eaLnBrk="1" hangingPunct="1">
              <a:buFontTx/>
              <a:buNone/>
              <a:defRPr/>
            </a:pPr>
            <a:endParaRPr lang="it-IT" sz="2400" b="1" dirty="0"/>
          </a:p>
          <a:p>
            <a:pPr algn="ctr" eaLnBrk="1" hangingPunct="1">
              <a:buFontTx/>
              <a:buNone/>
              <a:defRPr/>
            </a:pPr>
            <a:endParaRPr lang="en-US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buFontTx/>
              <a:buNone/>
              <a:defRPr/>
            </a:pPr>
            <a:endParaRPr lang="en-US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buFontTx/>
              <a:buNone/>
              <a:defRPr/>
            </a:pPr>
            <a:r>
              <a:rPr lang="en-US" sz="3600" b="1" dirty="0">
                <a:solidFill>
                  <a:srgbClr val="FFFF00"/>
                </a:solidFill>
              </a:rPr>
              <a:t>www.STID-GENDIA.net</a:t>
            </a:r>
            <a:endParaRPr lang="it-IT" sz="3600" b="1" dirty="0"/>
          </a:p>
          <a:p>
            <a:pPr>
              <a:defRPr/>
            </a:pPr>
            <a:endParaRPr lang="nl-BE" dirty="0"/>
          </a:p>
        </p:txBody>
      </p:sp>
      <p:sp>
        <p:nvSpPr>
          <p:cNvPr id="11268" name="Line 2"/>
          <p:cNvSpPr>
            <a:spLocks noChangeShapeType="1"/>
          </p:cNvSpPr>
          <p:nvPr/>
        </p:nvSpPr>
        <p:spPr bwMode="auto">
          <a:xfrm>
            <a:off x="0" y="1252985"/>
            <a:ext cx="91440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1269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8172450" y="1981200"/>
            <a:ext cx="285750" cy="4114800"/>
          </a:xfrm>
        </p:spPr>
        <p:txBody>
          <a:bodyPr/>
          <a:lstStyle/>
          <a:p>
            <a:endParaRPr lang="nl-BE" altLang="nl-BE"/>
          </a:p>
        </p:txBody>
      </p:sp>
      <p:pic>
        <p:nvPicPr>
          <p:cNvPr id="7" name="Picture 4" descr="wow%20dna%20kidsBIG">
            <a:extLst>
              <a:ext uri="{FF2B5EF4-FFF2-40B4-BE49-F238E27FC236}">
                <a16:creationId xmlns:a16="http://schemas.microsoft.com/office/drawing/2014/main" id="{C054BC6D-4060-4E36-A87B-29BFADD61A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00633" y="0"/>
            <a:ext cx="1870656" cy="1237555"/>
          </a:xfrm>
          <a:prstGeom prst="rect">
            <a:avLst/>
          </a:prstGeo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" name="Picture 4" descr="Glass_Globe">
            <a:extLst>
              <a:ext uri="{FF2B5EF4-FFF2-40B4-BE49-F238E27FC236}">
                <a16:creationId xmlns:a16="http://schemas.microsoft.com/office/drawing/2014/main" id="{1303684F-3E30-2285-CC28-93D76A3E6B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8577"/>
            <a:ext cx="1979712" cy="123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68313" y="-242888"/>
            <a:ext cx="7989887" cy="1995488"/>
          </a:xfrm>
        </p:spPr>
        <p:txBody>
          <a:bodyPr/>
          <a:lstStyle/>
          <a:p>
            <a:r>
              <a:rPr lang="nl-BE" altLang="nl-BE" sz="4000" b="1"/>
              <a:t>Genetic  diseases</a:t>
            </a:r>
            <a:endParaRPr lang="nl-NL" altLang="nl-BE" sz="4000" b="1"/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23528" y="2204864"/>
            <a:ext cx="8710613" cy="4114800"/>
          </a:xfrm>
        </p:spPr>
        <p:txBody>
          <a:bodyPr/>
          <a:lstStyle/>
          <a:p>
            <a:pPr>
              <a:buFontTx/>
              <a:buNone/>
            </a:pPr>
            <a:r>
              <a:rPr lang="nl-BE" altLang="nl-BE" sz="2800" dirty="0"/>
              <a:t>	1 %  </a:t>
            </a:r>
            <a:r>
              <a:rPr lang="nl-BE" altLang="nl-BE" sz="2800" dirty="0" err="1"/>
              <a:t>chromosome</a:t>
            </a:r>
            <a:r>
              <a:rPr lang="nl-BE" altLang="nl-BE" sz="2800" dirty="0"/>
              <a:t> </a:t>
            </a:r>
            <a:r>
              <a:rPr lang="nl-BE" altLang="nl-BE" sz="2800" dirty="0" err="1"/>
              <a:t>anomaly</a:t>
            </a:r>
            <a:r>
              <a:rPr lang="nl-BE" altLang="nl-BE" sz="2800" dirty="0"/>
              <a:t>    (eg Down </a:t>
            </a:r>
            <a:r>
              <a:rPr lang="nl-BE" altLang="nl-BE" sz="2800" dirty="0" err="1"/>
              <a:t>syndrome</a:t>
            </a:r>
            <a:r>
              <a:rPr lang="nl-BE" altLang="nl-BE" sz="2800" dirty="0"/>
              <a:t>)</a:t>
            </a:r>
          </a:p>
          <a:p>
            <a:endParaRPr lang="nl-BE" altLang="nl-BE" sz="2800" dirty="0"/>
          </a:p>
          <a:p>
            <a:pPr>
              <a:buFontTx/>
              <a:buNone/>
            </a:pPr>
            <a:r>
              <a:rPr lang="nl-BE" altLang="nl-BE" sz="2800" dirty="0"/>
              <a:t>   1 %  </a:t>
            </a:r>
            <a:r>
              <a:rPr lang="nl-BE" altLang="nl-BE" sz="2800" dirty="0" err="1"/>
              <a:t>monogenic</a:t>
            </a:r>
            <a:r>
              <a:rPr lang="nl-BE" altLang="nl-BE" sz="2800" dirty="0"/>
              <a:t> disorder        (eg </a:t>
            </a:r>
            <a:r>
              <a:rPr lang="nl-BE" altLang="nl-BE" sz="2800" dirty="0" err="1"/>
              <a:t>cystic</a:t>
            </a:r>
            <a:r>
              <a:rPr lang="nl-BE" altLang="nl-BE" sz="2800" dirty="0"/>
              <a:t> fibrosis)</a:t>
            </a:r>
          </a:p>
          <a:p>
            <a:pPr>
              <a:buFontTx/>
              <a:buNone/>
            </a:pPr>
            <a:endParaRPr lang="nl-BE" altLang="nl-BE" sz="2800" dirty="0"/>
          </a:p>
          <a:p>
            <a:pPr>
              <a:buFontTx/>
              <a:buNone/>
            </a:pPr>
            <a:r>
              <a:rPr lang="nl-BE" altLang="nl-BE" sz="2800" dirty="0"/>
              <a:t>	1 %  </a:t>
            </a:r>
            <a:r>
              <a:rPr lang="nl-BE" altLang="nl-BE" sz="2800" dirty="0" err="1"/>
              <a:t>malformation</a:t>
            </a:r>
            <a:r>
              <a:rPr lang="nl-BE" altLang="nl-BE" sz="2800" dirty="0"/>
              <a:t>                  (eg spina bifida)</a:t>
            </a:r>
            <a:endParaRPr lang="nl-NL" altLang="nl-BE" sz="2800" dirty="0"/>
          </a:p>
          <a:p>
            <a:pPr>
              <a:buFontTx/>
              <a:buNone/>
            </a:pPr>
            <a:endParaRPr lang="nl-BE" altLang="nl-BE" dirty="0"/>
          </a:p>
          <a:p>
            <a:pPr>
              <a:buFontTx/>
              <a:buNone/>
            </a:pPr>
            <a:endParaRPr lang="nl-BE" altLang="nl-BE" dirty="0"/>
          </a:p>
        </p:txBody>
      </p:sp>
      <p:sp>
        <p:nvSpPr>
          <p:cNvPr id="7172" name="Line 2"/>
          <p:cNvSpPr>
            <a:spLocks noChangeShapeType="1"/>
          </p:cNvSpPr>
          <p:nvPr/>
        </p:nvSpPr>
        <p:spPr bwMode="auto">
          <a:xfrm>
            <a:off x="0" y="1341438"/>
            <a:ext cx="91440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l-B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-242888"/>
            <a:ext cx="7772400" cy="1995488"/>
          </a:xfrm>
        </p:spPr>
        <p:txBody>
          <a:bodyPr/>
          <a:lstStyle/>
          <a:p>
            <a:r>
              <a:rPr lang="nl-BE" altLang="nl-BE" sz="4000" b="1"/>
              <a:t>Prenatal screening (1)</a:t>
            </a:r>
            <a:endParaRPr lang="nl-NL" altLang="nl-BE" sz="4000" b="1"/>
          </a:p>
        </p:txBody>
      </p:sp>
      <p:sp>
        <p:nvSpPr>
          <p:cNvPr id="81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899592" y="2060848"/>
            <a:ext cx="8065021" cy="41148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nl-BE" altLang="nl-BE" sz="2400" b="1" dirty="0">
                <a:solidFill>
                  <a:srgbClr val="FFFF00"/>
                </a:solidFill>
              </a:rPr>
              <a:t>              We do NIPT in most </a:t>
            </a:r>
            <a:r>
              <a:rPr lang="nl-BE" altLang="nl-BE" sz="2400" b="1" dirty="0" err="1">
                <a:solidFill>
                  <a:srgbClr val="FFFF00"/>
                </a:solidFill>
              </a:rPr>
              <a:t>pregnancies</a:t>
            </a:r>
            <a:r>
              <a:rPr lang="nl-BE" altLang="nl-BE" sz="2400" b="1" dirty="0">
                <a:solidFill>
                  <a:srgbClr val="FFFF00"/>
                </a:solidFill>
              </a:rPr>
              <a:t> </a:t>
            </a:r>
          </a:p>
          <a:p>
            <a:pPr>
              <a:buFontTx/>
              <a:buNone/>
              <a:defRPr/>
            </a:pPr>
            <a:r>
              <a:rPr lang="nl-BE" altLang="nl-BE" sz="2400" b="1" dirty="0">
                <a:solidFill>
                  <a:srgbClr val="FFFF00"/>
                </a:solidFill>
              </a:rPr>
              <a:t>              to screen </a:t>
            </a:r>
            <a:r>
              <a:rPr lang="nl-BE" altLang="nl-BE" sz="2400" b="1" dirty="0" err="1">
                <a:solidFill>
                  <a:srgbClr val="FFFF00"/>
                </a:solidFill>
              </a:rPr>
              <a:t>for</a:t>
            </a:r>
            <a:r>
              <a:rPr lang="nl-BE" altLang="nl-BE" sz="2400" b="1" dirty="0">
                <a:solidFill>
                  <a:srgbClr val="FFFF00"/>
                </a:solidFill>
              </a:rPr>
              <a:t> Down </a:t>
            </a:r>
            <a:r>
              <a:rPr lang="nl-BE" altLang="nl-BE" sz="2400" b="1" dirty="0" err="1">
                <a:solidFill>
                  <a:srgbClr val="FFFF00"/>
                </a:solidFill>
              </a:rPr>
              <a:t>syndrome</a:t>
            </a:r>
            <a:endParaRPr lang="nl-BE" altLang="nl-BE" sz="2400" b="1" dirty="0">
              <a:solidFill>
                <a:srgbClr val="FFFF00"/>
              </a:solidFill>
            </a:endParaRPr>
          </a:p>
          <a:p>
            <a:pPr>
              <a:buFontTx/>
              <a:buNone/>
              <a:defRPr/>
            </a:pPr>
            <a:endParaRPr lang="nl-BE" altLang="nl-BE" sz="2400" dirty="0"/>
          </a:p>
          <a:p>
            <a:pPr>
              <a:defRPr/>
            </a:pPr>
            <a:endParaRPr lang="nl-BE" altLang="nl-BE" sz="2400" dirty="0"/>
          </a:p>
          <a:p>
            <a:pPr>
              <a:defRPr/>
            </a:pPr>
            <a:r>
              <a:rPr lang="nl-BE" altLang="nl-BE" sz="2400" dirty="0" err="1"/>
              <a:t>Which</a:t>
            </a:r>
            <a:r>
              <a:rPr lang="nl-BE" altLang="nl-BE" sz="2400" dirty="0"/>
              <a:t> has a </a:t>
            </a:r>
            <a:r>
              <a:rPr lang="nl-BE" altLang="nl-BE" sz="2400" dirty="0" err="1"/>
              <a:t>prevalence</a:t>
            </a:r>
            <a:r>
              <a:rPr lang="nl-BE" altLang="nl-BE" sz="2400" dirty="0"/>
              <a:t> of 1 / 500</a:t>
            </a:r>
          </a:p>
          <a:p>
            <a:pPr marL="0" indent="0">
              <a:buNone/>
              <a:defRPr/>
            </a:pPr>
            <a:endParaRPr lang="nl-BE" altLang="nl-BE" sz="2400" dirty="0"/>
          </a:p>
          <a:p>
            <a:pPr>
              <a:defRPr/>
            </a:pPr>
            <a:r>
              <a:rPr lang="nl-BE" altLang="nl-BE" sz="2400" dirty="0" err="1"/>
              <a:t>Which</a:t>
            </a:r>
            <a:r>
              <a:rPr lang="nl-BE" altLang="nl-BE" sz="2400" dirty="0"/>
              <a:t> is mild as </a:t>
            </a:r>
            <a:r>
              <a:rPr lang="nl-BE" altLang="nl-BE" sz="2400" dirty="0" err="1"/>
              <a:t>compared</a:t>
            </a:r>
            <a:r>
              <a:rPr lang="nl-BE" altLang="nl-BE" sz="2400" dirty="0"/>
              <a:t> </a:t>
            </a:r>
            <a:r>
              <a:rPr lang="nl-BE" altLang="nl-BE" sz="2400" dirty="0" err="1"/>
              <a:t>to</a:t>
            </a:r>
            <a:r>
              <a:rPr lang="nl-BE" altLang="nl-BE" sz="2400" dirty="0"/>
              <a:t> </a:t>
            </a:r>
            <a:r>
              <a:rPr lang="nl-BE" altLang="nl-BE" sz="2400" dirty="0" err="1"/>
              <a:t>other</a:t>
            </a:r>
            <a:r>
              <a:rPr lang="nl-BE" altLang="nl-BE" sz="2400" dirty="0"/>
              <a:t> </a:t>
            </a:r>
            <a:r>
              <a:rPr lang="nl-BE" altLang="nl-BE" sz="2400" dirty="0" err="1"/>
              <a:t>genetic</a:t>
            </a:r>
            <a:r>
              <a:rPr lang="nl-BE" altLang="nl-BE" sz="2400" dirty="0"/>
              <a:t> disorders</a:t>
            </a:r>
            <a:endParaRPr lang="nl-NL" altLang="nl-BE" sz="2400" dirty="0"/>
          </a:p>
          <a:p>
            <a:pPr>
              <a:buFontTx/>
              <a:buNone/>
              <a:defRPr/>
            </a:pPr>
            <a:endParaRPr lang="nl-BE" altLang="nl-BE" dirty="0"/>
          </a:p>
          <a:p>
            <a:pPr>
              <a:buFontTx/>
              <a:buNone/>
              <a:defRPr/>
            </a:pPr>
            <a:endParaRPr lang="nl-BE" altLang="nl-BE" dirty="0"/>
          </a:p>
        </p:txBody>
      </p:sp>
      <p:sp>
        <p:nvSpPr>
          <p:cNvPr id="8196" name="Line 2"/>
          <p:cNvSpPr>
            <a:spLocks noChangeShapeType="1"/>
          </p:cNvSpPr>
          <p:nvPr/>
        </p:nvSpPr>
        <p:spPr bwMode="auto">
          <a:xfrm>
            <a:off x="0" y="1341438"/>
            <a:ext cx="91440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l-B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-242888"/>
            <a:ext cx="7772400" cy="1995488"/>
          </a:xfrm>
        </p:spPr>
        <p:txBody>
          <a:bodyPr/>
          <a:lstStyle/>
          <a:p>
            <a:r>
              <a:rPr lang="nl-BE" altLang="nl-BE" sz="4000" b="1"/>
              <a:t>Prenatal screening (2)</a:t>
            </a:r>
            <a:endParaRPr lang="nl-NL" altLang="nl-BE" sz="4000" b="1"/>
          </a:p>
        </p:txBody>
      </p:sp>
      <p:sp>
        <p:nvSpPr>
          <p:cNvPr id="81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043608" y="1752600"/>
            <a:ext cx="8640763" cy="41148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nl-BE" altLang="nl-BE" sz="2400" b="1" dirty="0">
                <a:solidFill>
                  <a:srgbClr val="FFFF00"/>
                </a:solidFill>
              </a:rPr>
              <a:t>		</a:t>
            </a:r>
            <a:r>
              <a:rPr lang="nl-BE" altLang="nl-BE" sz="2400" b="1" dirty="0" err="1">
                <a:solidFill>
                  <a:srgbClr val="FFFF00"/>
                </a:solidFill>
              </a:rPr>
              <a:t>So</a:t>
            </a:r>
            <a:r>
              <a:rPr lang="nl-BE" altLang="nl-BE" sz="2400" b="1" dirty="0">
                <a:solidFill>
                  <a:srgbClr val="FFFF00"/>
                </a:solidFill>
              </a:rPr>
              <a:t> </a:t>
            </a:r>
            <a:r>
              <a:rPr lang="nl-BE" altLang="nl-BE" sz="2400" b="1" dirty="0" err="1">
                <a:solidFill>
                  <a:srgbClr val="FFFF00"/>
                </a:solidFill>
              </a:rPr>
              <a:t>why</a:t>
            </a:r>
            <a:r>
              <a:rPr lang="nl-BE" altLang="nl-BE" sz="2400" b="1" dirty="0">
                <a:solidFill>
                  <a:srgbClr val="FFFF00"/>
                </a:solidFill>
              </a:rPr>
              <a:t> </a:t>
            </a:r>
            <a:r>
              <a:rPr lang="nl-BE" altLang="nl-BE" sz="2400" b="1" dirty="0" err="1">
                <a:solidFill>
                  <a:srgbClr val="FFFF00"/>
                </a:solidFill>
              </a:rPr>
              <a:t>not</a:t>
            </a:r>
            <a:r>
              <a:rPr lang="nl-BE" altLang="nl-BE" sz="2400" b="1" dirty="0">
                <a:solidFill>
                  <a:srgbClr val="FFFF00"/>
                </a:solidFill>
              </a:rPr>
              <a:t> screen </a:t>
            </a:r>
            <a:r>
              <a:rPr lang="nl-BE" altLang="nl-BE" sz="2400" b="1" dirty="0" err="1">
                <a:solidFill>
                  <a:srgbClr val="FFFF00"/>
                </a:solidFill>
              </a:rPr>
              <a:t>pregnancies</a:t>
            </a:r>
            <a:r>
              <a:rPr lang="nl-BE" altLang="nl-BE" sz="2400" b="1" dirty="0">
                <a:solidFill>
                  <a:srgbClr val="FFFF00"/>
                </a:solidFill>
              </a:rPr>
              <a:t> </a:t>
            </a:r>
          </a:p>
          <a:p>
            <a:pPr>
              <a:buFontTx/>
              <a:buNone/>
              <a:defRPr/>
            </a:pPr>
            <a:r>
              <a:rPr lang="nl-BE" altLang="nl-BE" sz="2400" b="1" dirty="0" err="1">
                <a:solidFill>
                  <a:srgbClr val="FFFF00"/>
                </a:solidFill>
              </a:rPr>
              <a:t>for</a:t>
            </a:r>
            <a:r>
              <a:rPr lang="nl-BE" altLang="nl-BE" sz="2400" b="1" dirty="0">
                <a:solidFill>
                  <a:srgbClr val="FFFF00"/>
                </a:solidFill>
              </a:rPr>
              <a:t> common severe </a:t>
            </a:r>
            <a:r>
              <a:rPr lang="nl-BE" altLang="nl-BE" sz="2400" b="1" dirty="0" err="1">
                <a:solidFill>
                  <a:srgbClr val="FFFF00"/>
                </a:solidFill>
              </a:rPr>
              <a:t>monogenic</a:t>
            </a:r>
            <a:r>
              <a:rPr lang="nl-BE" altLang="nl-BE" sz="2400" b="1" dirty="0">
                <a:solidFill>
                  <a:srgbClr val="FFFF00"/>
                </a:solidFill>
              </a:rPr>
              <a:t> disorders ?</a:t>
            </a:r>
          </a:p>
          <a:p>
            <a:pPr>
              <a:buFontTx/>
              <a:buNone/>
              <a:defRPr/>
            </a:pPr>
            <a:endParaRPr lang="nl-BE" altLang="nl-BE" sz="2400" dirty="0"/>
          </a:p>
          <a:p>
            <a:pPr>
              <a:defRPr/>
            </a:pPr>
            <a:endParaRPr lang="nl-BE" altLang="nl-BE" sz="2400" dirty="0"/>
          </a:p>
          <a:p>
            <a:pPr>
              <a:defRPr/>
            </a:pPr>
            <a:r>
              <a:rPr lang="nl-BE" altLang="nl-BE" sz="2400" dirty="0" err="1"/>
              <a:t>Which</a:t>
            </a:r>
            <a:r>
              <a:rPr lang="nl-BE" altLang="nl-BE" sz="2400" dirty="0"/>
              <a:t> have a </a:t>
            </a:r>
            <a:r>
              <a:rPr lang="nl-BE" altLang="nl-BE" sz="2400" dirty="0" err="1"/>
              <a:t>combined</a:t>
            </a:r>
            <a:r>
              <a:rPr lang="nl-BE" altLang="nl-BE" sz="2400" dirty="0"/>
              <a:t> </a:t>
            </a:r>
            <a:r>
              <a:rPr lang="nl-BE" altLang="nl-BE" sz="2400" dirty="0" err="1"/>
              <a:t>prevalence</a:t>
            </a:r>
            <a:r>
              <a:rPr lang="nl-BE" altLang="nl-BE" sz="2400" dirty="0"/>
              <a:t> of 1 / 100</a:t>
            </a:r>
          </a:p>
          <a:p>
            <a:pPr marL="0" indent="0">
              <a:buFontTx/>
              <a:buNone/>
              <a:defRPr/>
            </a:pPr>
            <a:endParaRPr lang="nl-BE" altLang="nl-BE" sz="2400" dirty="0"/>
          </a:p>
          <a:p>
            <a:pPr>
              <a:defRPr/>
            </a:pPr>
            <a:r>
              <a:rPr lang="nl-BE" altLang="nl-BE" sz="2400" dirty="0" err="1"/>
              <a:t>Which</a:t>
            </a:r>
            <a:r>
              <a:rPr lang="nl-BE" altLang="nl-BE" sz="2400" dirty="0"/>
              <a:t> are severe as </a:t>
            </a:r>
            <a:r>
              <a:rPr lang="nl-BE" altLang="nl-BE" sz="2400" dirty="0" err="1"/>
              <a:t>compared</a:t>
            </a:r>
            <a:r>
              <a:rPr lang="nl-BE" altLang="nl-BE" sz="2400" dirty="0"/>
              <a:t> </a:t>
            </a:r>
            <a:r>
              <a:rPr lang="nl-BE" altLang="nl-BE" sz="2400" dirty="0" err="1"/>
              <a:t>to</a:t>
            </a:r>
            <a:r>
              <a:rPr lang="nl-BE" altLang="nl-BE" sz="2400" dirty="0"/>
              <a:t> Down </a:t>
            </a:r>
            <a:r>
              <a:rPr lang="nl-BE" altLang="nl-BE" sz="2400" dirty="0" err="1"/>
              <a:t>syndrome</a:t>
            </a:r>
            <a:endParaRPr lang="nl-NL" altLang="nl-BE" sz="2400" dirty="0"/>
          </a:p>
          <a:p>
            <a:pPr>
              <a:buFontTx/>
              <a:buNone/>
              <a:defRPr/>
            </a:pPr>
            <a:endParaRPr lang="nl-BE" altLang="nl-BE" dirty="0"/>
          </a:p>
          <a:p>
            <a:pPr>
              <a:buFontTx/>
              <a:buNone/>
              <a:defRPr/>
            </a:pPr>
            <a:endParaRPr lang="nl-BE" altLang="nl-BE" dirty="0"/>
          </a:p>
        </p:txBody>
      </p:sp>
      <p:sp>
        <p:nvSpPr>
          <p:cNvPr id="9220" name="Line 2"/>
          <p:cNvSpPr>
            <a:spLocks noChangeShapeType="1"/>
          </p:cNvSpPr>
          <p:nvPr/>
        </p:nvSpPr>
        <p:spPr bwMode="auto">
          <a:xfrm>
            <a:off x="0" y="1341438"/>
            <a:ext cx="91440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l-B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84213" y="-242888"/>
            <a:ext cx="7772400" cy="1871663"/>
          </a:xfrm>
        </p:spPr>
        <p:txBody>
          <a:bodyPr/>
          <a:lstStyle/>
          <a:p>
            <a:r>
              <a:rPr lang="en-US" altLang="nl-BE" sz="3600" b="1"/>
              <a:t>Frequent recessive disorders</a:t>
            </a:r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304800" y="6276975"/>
            <a:ext cx="7848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210000"/>
              </a:lnSpc>
            </a:pPr>
            <a:endParaRPr lang="en-US" altLang="nl-BE" sz="900">
              <a:solidFill>
                <a:srgbClr val="000000"/>
              </a:solidFill>
            </a:endParaRPr>
          </a:p>
        </p:txBody>
      </p:sp>
      <p:graphicFrame>
        <p:nvGraphicFramePr>
          <p:cNvPr id="7" name="Group 5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3137578"/>
              </p:ext>
            </p:extLst>
          </p:nvPr>
        </p:nvGraphicFramePr>
        <p:xfrm>
          <a:off x="468313" y="2081213"/>
          <a:ext cx="8066087" cy="3189504"/>
        </p:xfrm>
        <a:graphic>
          <a:graphicData uri="http://schemas.openxmlformats.org/drawingml/2006/table">
            <a:tbl>
              <a:tblPr/>
              <a:tblGrid>
                <a:gridCol w="3396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8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14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8459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Disorder</a:t>
                      </a:r>
                    </a:p>
                  </a:txBody>
                  <a:tcPr marL="91448" marR="91448"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Gene</a:t>
                      </a:r>
                    </a:p>
                  </a:txBody>
                  <a:tcPr marL="91448" marR="91448"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Frequency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1448" marR="91448"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9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Cystic Fibrosis</a:t>
                      </a:r>
                    </a:p>
                  </a:txBody>
                  <a:tcPr marL="91448" marR="91448"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CFTR</a:t>
                      </a:r>
                    </a:p>
                  </a:txBody>
                  <a:tcPr marL="91448" marR="91448"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1/3000</a:t>
                      </a:r>
                    </a:p>
                  </a:txBody>
                  <a:tcPr marL="91448" marR="91448"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9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Spinal muscular atrophy</a:t>
                      </a:r>
                    </a:p>
                  </a:txBody>
                  <a:tcPr marL="91448" marR="91448"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SMN1</a:t>
                      </a:r>
                    </a:p>
                  </a:txBody>
                  <a:tcPr marL="91448" marR="91448"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1/5000</a:t>
                      </a:r>
                    </a:p>
                  </a:txBody>
                  <a:tcPr marL="91448" marR="91448"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9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Fragile X</a:t>
                      </a:r>
                    </a:p>
                  </a:txBody>
                  <a:tcPr marL="91448" marR="91448"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FMR1</a:t>
                      </a:r>
                    </a:p>
                  </a:txBody>
                  <a:tcPr marL="91448" marR="91448"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1/5000</a:t>
                      </a:r>
                    </a:p>
                  </a:txBody>
                  <a:tcPr marL="91448" marR="91448"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09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1448" marR="91448"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1448" marR="91448"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1448" marR="91448"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09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1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Thalassemia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1448" marR="91448"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HBB</a:t>
                      </a:r>
                    </a:p>
                  </a:txBody>
                  <a:tcPr marL="91448" marR="91448"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7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1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1/300  - 1/3000 </a:t>
                      </a:r>
                    </a:p>
                  </a:txBody>
                  <a:tcPr marL="91448" marR="91448"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346" name="Line 2"/>
          <p:cNvSpPr>
            <a:spLocks noChangeShapeType="1"/>
          </p:cNvSpPr>
          <p:nvPr/>
        </p:nvSpPr>
        <p:spPr bwMode="auto">
          <a:xfrm>
            <a:off x="0" y="1341438"/>
            <a:ext cx="91440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l-B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268413"/>
          </a:xfrm>
        </p:spPr>
        <p:txBody>
          <a:bodyPr/>
          <a:lstStyle/>
          <a:p>
            <a:r>
              <a:rPr lang="it-IT" altLang="nl-BE" sz="2800" b="1">
                <a:latin typeface="Cambria" panose="02040503050406030204" pitchFamily="18" charset="0"/>
              </a:rPr>
              <a:t>Severity of genetic disease</a:t>
            </a:r>
            <a:endParaRPr lang="nl-BE" altLang="nl-BE" sz="2800"/>
          </a:p>
        </p:txBody>
      </p:sp>
      <p:sp>
        <p:nvSpPr>
          <p:cNvPr id="14339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971550" y="1557338"/>
            <a:ext cx="8172450" cy="3815877"/>
          </a:xfrm>
        </p:spPr>
        <p:txBody>
          <a:bodyPr/>
          <a:lstStyle/>
          <a:p>
            <a:pPr>
              <a:lnSpc>
                <a:spcPct val="200000"/>
              </a:lnSpc>
            </a:pPr>
            <a:endParaRPr lang="nl-BE" altLang="nl-BE" sz="2400" dirty="0"/>
          </a:p>
          <a:p>
            <a:endParaRPr lang="nl-BE" altLang="nl-BE" sz="1600" dirty="0"/>
          </a:p>
        </p:txBody>
      </p:sp>
      <p:sp>
        <p:nvSpPr>
          <p:cNvPr id="14340" name="Line 2"/>
          <p:cNvSpPr>
            <a:spLocks noChangeShapeType="1"/>
          </p:cNvSpPr>
          <p:nvPr/>
        </p:nvSpPr>
        <p:spPr bwMode="auto">
          <a:xfrm>
            <a:off x="0" y="1196975"/>
            <a:ext cx="91440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4341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8172450" y="1981200"/>
            <a:ext cx="285750" cy="4114800"/>
          </a:xfrm>
        </p:spPr>
        <p:txBody>
          <a:bodyPr/>
          <a:lstStyle/>
          <a:p>
            <a:endParaRPr lang="nl-BE" altLang="nl-BE"/>
          </a:p>
        </p:txBody>
      </p:sp>
      <p:sp>
        <p:nvSpPr>
          <p:cNvPr id="14342" name="Line 2"/>
          <p:cNvSpPr>
            <a:spLocks noChangeShapeType="1"/>
          </p:cNvSpPr>
          <p:nvPr/>
        </p:nvSpPr>
        <p:spPr bwMode="auto">
          <a:xfrm>
            <a:off x="0" y="5300663"/>
            <a:ext cx="91440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7" name="Rectangle 1027"/>
          <p:cNvSpPr txBox="1">
            <a:spLocks noChangeArrowheads="1"/>
          </p:cNvSpPr>
          <p:nvPr/>
        </p:nvSpPr>
        <p:spPr bwMode="auto">
          <a:xfrm>
            <a:off x="0" y="3716338"/>
            <a:ext cx="15843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nl-BE" sz="2800" kern="0" dirty="0">
                <a:latin typeface="+mn-lt"/>
                <a:cs typeface="+mn-cs"/>
              </a:rPr>
              <a:t>	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nl-BE" sz="1600" kern="0" dirty="0" err="1">
                <a:latin typeface="+mn-lt"/>
                <a:cs typeface="+mn-cs"/>
              </a:rPr>
              <a:t>Triple</a:t>
            </a:r>
            <a:r>
              <a:rPr lang="nl-BE" sz="1600" kern="0" dirty="0">
                <a:latin typeface="+mn-lt"/>
                <a:cs typeface="+mn-cs"/>
              </a:rPr>
              <a:t> X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nl-BE" sz="1600" kern="0" dirty="0">
                <a:latin typeface="+mn-lt"/>
                <a:cs typeface="+mn-cs"/>
              </a:rPr>
              <a:t>XYY</a:t>
            </a:r>
            <a:endParaRPr lang="nl-NL" sz="160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nl-BE" sz="2800" kern="0" dirty="0">
              <a:latin typeface="+mn-lt"/>
              <a:cs typeface="+mn-cs"/>
            </a:endParaRPr>
          </a:p>
        </p:txBody>
      </p:sp>
      <p:sp>
        <p:nvSpPr>
          <p:cNvPr id="8" name="Rectangle 1027"/>
          <p:cNvSpPr txBox="1">
            <a:spLocks noChangeArrowheads="1"/>
          </p:cNvSpPr>
          <p:nvPr/>
        </p:nvSpPr>
        <p:spPr bwMode="auto">
          <a:xfrm>
            <a:off x="1042988" y="3716338"/>
            <a:ext cx="15843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nl-BE" sz="2800" kern="0" dirty="0">
                <a:latin typeface="+mn-lt"/>
                <a:cs typeface="+mn-cs"/>
              </a:rPr>
              <a:t>	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nl-BE" sz="1600" kern="0" dirty="0">
                <a:latin typeface="+mn-lt"/>
                <a:cs typeface="+mn-cs"/>
              </a:rPr>
              <a:t>Turner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nl-BE" sz="1600" kern="0" dirty="0">
                <a:latin typeface="+mn-lt"/>
                <a:cs typeface="+mn-cs"/>
              </a:rPr>
              <a:t>Klinefelter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nl-BE" sz="160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nl-BE" sz="280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nl-BE" sz="2800" kern="0" dirty="0">
                <a:latin typeface="+mn-lt"/>
                <a:cs typeface="+mn-cs"/>
              </a:rPr>
              <a:t>Low				</a:t>
            </a:r>
          </a:p>
        </p:txBody>
      </p:sp>
      <p:sp>
        <p:nvSpPr>
          <p:cNvPr id="9" name="Rectangle 1027"/>
          <p:cNvSpPr txBox="1">
            <a:spLocks noChangeArrowheads="1"/>
          </p:cNvSpPr>
          <p:nvPr/>
        </p:nvSpPr>
        <p:spPr bwMode="auto">
          <a:xfrm>
            <a:off x="3276600" y="3716338"/>
            <a:ext cx="158273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nl-BE" sz="2800" kern="0" dirty="0">
                <a:latin typeface="+mn-lt"/>
                <a:cs typeface="+mn-cs"/>
              </a:rPr>
              <a:t>	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nl-BE" sz="2000" kern="0" dirty="0">
                <a:latin typeface="+mn-lt"/>
                <a:cs typeface="+mn-cs"/>
              </a:rPr>
              <a:t>       </a:t>
            </a:r>
            <a:r>
              <a:rPr lang="nl-BE" sz="1600" kern="0" dirty="0">
                <a:latin typeface="+mn-lt"/>
                <a:cs typeface="+mn-cs"/>
              </a:rPr>
              <a:t>Down</a:t>
            </a:r>
            <a:endParaRPr lang="nl-NL" sz="160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nl-BE" sz="280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nl-BE" sz="2800" kern="0" dirty="0">
              <a:latin typeface="+mn-lt"/>
              <a:cs typeface="+mn-cs"/>
            </a:endParaRPr>
          </a:p>
        </p:txBody>
      </p:sp>
      <p:sp>
        <p:nvSpPr>
          <p:cNvPr id="10" name="Rectangle 1027"/>
          <p:cNvSpPr txBox="1">
            <a:spLocks noChangeArrowheads="1"/>
          </p:cNvSpPr>
          <p:nvPr/>
        </p:nvSpPr>
        <p:spPr bwMode="auto">
          <a:xfrm>
            <a:off x="2195513" y="2565400"/>
            <a:ext cx="17287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nl-BE" sz="2800" kern="0" dirty="0">
                <a:latin typeface="+mn-lt"/>
                <a:cs typeface="+mn-cs"/>
              </a:rPr>
              <a:t>	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nl-BE" sz="1600" kern="0" dirty="0" err="1">
                <a:solidFill>
                  <a:srgbClr val="FFFF00"/>
                </a:solidFill>
                <a:latin typeface="+mn-lt"/>
                <a:cs typeface="+mn-cs"/>
              </a:rPr>
              <a:t>Thalassemia</a:t>
            </a:r>
            <a:endParaRPr lang="nl-NL" sz="1600" kern="0" dirty="0">
              <a:solidFill>
                <a:srgbClr val="FFFF00"/>
              </a:solidFill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nl-BE" sz="280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nl-BE" sz="2800" kern="0" dirty="0">
              <a:latin typeface="+mn-lt"/>
              <a:cs typeface="+mn-cs"/>
            </a:endParaRPr>
          </a:p>
        </p:txBody>
      </p:sp>
      <p:sp>
        <p:nvSpPr>
          <p:cNvPr id="11" name="Rectangle 1027"/>
          <p:cNvSpPr txBox="1">
            <a:spLocks noChangeArrowheads="1"/>
          </p:cNvSpPr>
          <p:nvPr/>
        </p:nvSpPr>
        <p:spPr bwMode="auto">
          <a:xfrm>
            <a:off x="2987675" y="3141663"/>
            <a:ext cx="143986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nl-BE" sz="1600" kern="0" dirty="0">
                <a:latin typeface="+mn-lt"/>
                <a:cs typeface="+mn-cs"/>
              </a:rPr>
              <a:t>	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nl-BE" sz="1600" kern="0" dirty="0">
                <a:solidFill>
                  <a:srgbClr val="FFFF00"/>
                </a:solidFill>
                <a:latin typeface="+mn-lt"/>
                <a:cs typeface="+mn-cs"/>
              </a:rPr>
              <a:t>CF</a:t>
            </a:r>
            <a:endParaRPr lang="nl-NL" sz="1600" kern="0" dirty="0">
              <a:solidFill>
                <a:srgbClr val="FFFF00"/>
              </a:solidFill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nl-BE" sz="280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nl-BE" sz="2800" kern="0" dirty="0">
              <a:latin typeface="+mn-lt"/>
              <a:cs typeface="+mn-cs"/>
            </a:endParaRPr>
          </a:p>
        </p:txBody>
      </p:sp>
      <p:sp>
        <p:nvSpPr>
          <p:cNvPr id="12" name="Rectangle 1027"/>
          <p:cNvSpPr txBox="1">
            <a:spLocks noChangeArrowheads="1"/>
          </p:cNvSpPr>
          <p:nvPr/>
        </p:nvSpPr>
        <p:spPr bwMode="auto">
          <a:xfrm>
            <a:off x="4716463" y="3141663"/>
            <a:ext cx="143986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nl-BE" sz="2800" kern="0" dirty="0">
                <a:latin typeface="+mn-lt"/>
                <a:cs typeface="+mn-cs"/>
              </a:rPr>
              <a:t>	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nl-BE" sz="1600" kern="0" dirty="0">
                <a:solidFill>
                  <a:srgbClr val="FFFF00"/>
                </a:solidFill>
                <a:latin typeface="+mn-lt"/>
                <a:cs typeface="+mn-cs"/>
              </a:rPr>
              <a:t>Fragile X</a:t>
            </a:r>
            <a:endParaRPr lang="nl-NL" sz="1600" kern="0" dirty="0">
              <a:solidFill>
                <a:srgbClr val="FFFF00"/>
              </a:solidFill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nl-BE" sz="280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nl-BE" sz="2800" kern="0" dirty="0">
              <a:latin typeface="+mn-lt"/>
              <a:cs typeface="+mn-cs"/>
            </a:endParaRPr>
          </a:p>
        </p:txBody>
      </p:sp>
      <p:sp>
        <p:nvSpPr>
          <p:cNvPr id="13" name="Rectangle 1027"/>
          <p:cNvSpPr txBox="1">
            <a:spLocks noChangeArrowheads="1"/>
          </p:cNvSpPr>
          <p:nvPr/>
        </p:nvSpPr>
        <p:spPr bwMode="auto">
          <a:xfrm>
            <a:off x="5255419" y="2190750"/>
            <a:ext cx="288131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nl-BE" sz="2800" kern="0" dirty="0">
                <a:latin typeface="+mn-lt"/>
                <a:cs typeface="+mn-cs"/>
              </a:rPr>
              <a:t>	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nl-BE" sz="2000" kern="0" dirty="0">
                <a:solidFill>
                  <a:srgbClr val="FFFF00"/>
                </a:solidFill>
                <a:latin typeface="+mn-lt"/>
                <a:cs typeface="+mn-cs"/>
              </a:rPr>
              <a:t>        </a:t>
            </a:r>
            <a:r>
              <a:rPr lang="nl-BE" sz="1600" kern="0" dirty="0" err="1">
                <a:solidFill>
                  <a:srgbClr val="FFFF00"/>
                </a:solidFill>
                <a:latin typeface="+mn-lt"/>
                <a:cs typeface="+mn-cs"/>
              </a:rPr>
              <a:t>Duchenne</a:t>
            </a:r>
            <a:endParaRPr lang="nl-BE" sz="1600" kern="0" dirty="0">
              <a:solidFill>
                <a:srgbClr val="FFFF00"/>
              </a:solidFill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nl-BE" sz="2000" kern="0" dirty="0">
                <a:solidFill>
                  <a:srgbClr val="FFFF00"/>
                </a:solidFill>
                <a:latin typeface="+mn-lt"/>
                <a:cs typeface="+mn-cs"/>
              </a:rPr>
              <a:t>                          </a:t>
            </a:r>
            <a:r>
              <a:rPr lang="nl-BE" sz="1600" kern="0" dirty="0">
                <a:solidFill>
                  <a:srgbClr val="FFFF00"/>
                </a:solidFill>
                <a:latin typeface="+mn-lt"/>
                <a:cs typeface="+mn-cs"/>
              </a:rPr>
              <a:t>SMA</a:t>
            </a:r>
            <a:endParaRPr lang="nl-NL" sz="1600" kern="0" dirty="0">
              <a:solidFill>
                <a:srgbClr val="FFFF00"/>
              </a:solidFill>
              <a:latin typeface="+mn-lt"/>
              <a:cs typeface="+mn-cs"/>
            </a:endParaRPr>
          </a:p>
        </p:txBody>
      </p:sp>
      <p:sp>
        <p:nvSpPr>
          <p:cNvPr id="14" name="Rectangle 1027"/>
          <p:cNvSpPr txBox="1">
            <a:spLocks noChangeArrowheads="1"/>
          </p:cNvSpPr>
          <p:nvPr/>
        </p:nvSpPr>
        <p:spPr bwMode="auto">
          <a:xfrm>
            <a:off x="7380288" y="1844675"/>
            <a:ext cx="2016125" cy="168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nl-BE" sz="2800" kern="0" dirty="0">
                <a:latin typeface="+mn-lt"/>
                <a:cs typeface="+mn-cs"/>
              </a:rPr>
              <a:t>	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nl-BE" sz="2000" kern="0" dirty="0">
                <a:solidFill>
                  <a:srgbClr val="FFFF00"/>
                </a:solidFill>
                <a:latin typeface="+mn-lt"/>
                <a:cs typeface="+mn-cs"/>
              </a:rPr>
              <a:t>        </a:t>
            </a:r>
            <a:r>
              <a:rPr lang="nl-BE" sz="1600" kern="0" dirty="0" err="1">
                <a:solidFill>
                  <a:srgbClr val="FFFF00"/>
                </a:solidFill>
                <a:latin typeface="+mn-lt"/>
                <a:cs typeface="+mn-cs"/>
              </a:rPr>
              <a:t>Metabolic</a:t>
            </a:r>
            <a:endParaRPr lang="nl-BE" sz="1600" kern="0" dirty="0">
              <a:solidFill>
                <a:srgbClr val="FFFF00"/>
              </a:solidFill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nl-BE" sz="1600" kern="0" dirty="0">
                <a:solidFill>
                  <a:srgbClr val="FFFF00"/>
                </a:solidFill>
                <a:latin typeface="+mn-lt"/>
                <a:cs typeface="+mn-cs"/>
              </a:rPr>
              <a:t>          Disorders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nl-NL" sz="2000" kern="0" dirty="0">
              <a:solidFill>
                <a:srgbClr val="FFFF00"/>
              </a:solidFill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nl-BE" sz="280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nl-BE" sz="2800" kern="0" dirty="0">
              <a:latin typeface="+mn-lt"/>
              <a:cs typeface="+mn-cs"/>
            </a:endParaRPr>
          </a:p>
        </p:txBody>
      </p:sp>
      <p:sp>
        <p:nvSpPr>
          <p:cNvPr id="14351" name="PIJL-RECHTS 14"/>
          <p:cNvSpPr>
            <a:spLocks noChangeArrowheads="1"/>
          </p:cNvSpPr>
          <p:nvPr/>
        </p:nvSpPr>
        <p:spPr bwMode="auto">
          <a:xfrm>
            <a:off x="7956550" y="5229225"/>
            <a:ext cx="617538" cy="484188"/>
          </a:xfrm>
          <a:prstGeom prst="rightArrow">
            <a:avLst>
              <a:gd name="adj1" fmla="val 50000"/>
              <a:gd name="adj2" fmla="val 4997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210000"/>
              </a:lnSpc>
            </a:pPr>
            <a:endParaRPr lang="nl-BE" altLang="nl-BE" sz="1400"/>
          </a:p>
        </p:txBody>
      </p:sp>
      <p:sp>
        <p:nvSpPr>
          <p:cNvPr id="18" name="Rectangle 1027"/>
          <p:cNvSpPr txBox="1">
            <a:spLocks noChangeArrowheads="1"/>
          </p:cNvSpPr>
          <p:nvPr/>
        </p:nvSpPr>
        <p:spPr bwMode="auto">
          <a:xfrm>
            <a:off x="3635374" y="5084763"/>
            <a:ext cx="590517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nl-BE" sz="2800" kern="0" dirty="0">
                <a:latin typeface="+mn-lt"/>
                <a:cs typeface="+mn-cs"/>
              </a:rPr>
              <a:t>	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nl-BE" sz="2800" kern="0" dirty="0">
                <a:solidFill>
                  <a:srgbClr val="FFFF00"/>
                </a:solidFill>
                <a:latin typeface="+mn-lt"/>
                <a:cs typeface="+mn-cs"/>
              </a:rPr>
              <a:t>  </a:t>
            </a:r>
            <a:r>
              <a:rPr lang="nl-BE" sz="2800" kern="0" dirty="0" err="1">
                <a:solidFill>
                  <a:srgbClr val="FFFF00"/>
                </a:solidFill>
                <a:latin typeface="+mn-lt"/>
                <a:cs typeface="+mn-cs"/>
              </a:rPr>
              <a:t>Severity</a:t>
            </a:r>
            <a:r>
              <a:rPr lang="nl-BE" sz="2800" kern="0" dirty="0">
                <a:solidFill>
                  <a:srgbClr val="FFFF00"/>
                </a:solidFill>
                <a:latin typeface="+mn-lt"/>
                <a:cs typeface="+mn-cs"/>
              </a:rPr>
              <a:t>                           </a:t>
            </a:r>
            <a:r>
              <a:rPr lang="nl-BE" sz="2800" kern="0" dirty="0">
                <a:latin typeface="+mn-lt"/>
                <a:cs typeface="+mn-cs"/>
              </a:rPr>
              <a:t>High</a:t>
            </a:r>
            <a:endParaRPr lang="nl-NL" sz="280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nl-BE" sz="280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nl-BE" sz="2800" kern="0" dirty="0">
              <a:latin typeface="+mn-lt"/>
              <a:cs typeface="+mn-cs"/>
            </a:endParaRPr>
          </a:p>
        </p:txBody>
      </p:sp>
      <p:sp>
        <p:nvSpPr>
          <p:cNvPr id="14353" name="Pijl-rechts 1"/>
          <p:cNvSpPr>
            <a:spLocks noChangeArrowheads="1"/>
          </p:cNvSpPr>
          <p:nvPr/>
        </p:nvSpPr>
        <p:spPr bwMode="auto">
          <a:xfrm>
            <a:off x="9109075" y="5300663"/>
            <a:ext cx="977900" cy="484187"/>
          </a:xfrm>
          <a:prstGeom prst="rightArrow">
            <a:avLst>
              <a:gd name="adj1" fmla="val 50000"/>
              <a:gd name="adj2" fmla="val 50024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210000"/>
              </a:lnSpc>
              <a:spcBef>
                <a:spcPct val="20000"/>
              </a:spcBef>
              <a:buFontTx/>
              <a:buChar char="•"/>
            </a:pPr>
            <a:endParaRPr lang="nl-BE" altLang="nl-BE"/>
          </a:p>
        </p:txBody>
      </p:sp>
      <p:sp>
        <p:nvSpPr>
          <p:cNvPr id="14354" name="Pijl-rechts 2"/>
          <p:cNvSpPr>
            <a:spLocks noChangeArrowheads="1"/>
          </p:cNvSpPr>
          <p:nvPr/>
        </p:nvSpPr>
        <p:spPr bwMode="auto">
          <a:xfrm>
            <a:off x="8243888" y="5300663"/>
            <a:ext cx="979487" cy="484187"/>
          </a:xfrm>
          <a:prstGeom prst="rightArrow">
            <a:avLst>
              <a:gd name="adj1" fmla="val 50000"/>
              <a:gd name="adj2" fmla="val 50106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210000"/>
              </a:lnSpc>
              <a:spcBef>
                <a:spcPct val="20000"/>
              </a:spcBef>
              <a:buFontTx/>
              <a:buChar char="•"/>
            </a:pPr>
            <a:endParaRPr lang="nl-BE" altLang="nl-B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-252413" y="-242888"/>
            <a:ext cx="8710613" cy="1727201"/>
          </a:xfrm>
        </p:spPr>
        <p:txBody>
          <a:bodyPr/>
          <a:lstStyle/>
          <a:p>
            <a:r>
              <a:rPr lang="nl-BE" altLang="nl-BE" sz="3200" b="1" dirty="0"/>
              <a:t>STID carrier test</a:t>
            </a:r>
            <a:endParaRPr lang="nl-NL" altLang="nl-BE" sz="3200" b="1" dirty="0"/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52413" y="1056095"/>
            <a:ext cx="9144000" cy="3484563"/>
          </a:xfrm>
        </p:spPr>
        <p:txBody>
          <a:bodyPr/>
          <a:lstStyle/>
          <a:p>
            <a:pPr>
              <a:buFontTx/>
              <a:buNone/>
            </a:pPr>
            <a:br>
              <a:rPr lang="en-US" altLang="nl-BE" dirty="0"/>
            </a:br>
            <a:r>
              <a:rPr lang="en-US" altLang="nl-BE" dirty="0"/>
              <a:t>  </a:t>
            </a:r>
            <a:r>
              <a:rPr lang="en-US" altLang="nl-BE" sz="2800" b="1" u="sng" dirty="0">
                <a:solidFill>
                  <a:srgbClr val="FFFF00"/>
                </a:solidFill>
              </a:rPr>
              <a:t>STID</a:t>
            </a:r>
            <a:r>
              <a:rPr lang="en-US" altLang="nl-BE" sz="2800" dirty="0">
                <a:solidFill>
                  <a:srgbClr val="FFFF00"/>
                </a:solidFill>
              </a:rPr>
              <a:t> </a:t>
            </a:r>
            <a:r>
              <a:rPr lang="en-US" altLang="nl-BE" sz="2800" dirty="0"/>
              <a:t>is a </a:t>
            </a:r>
            <a:r>
              <a:rPr lang="en-US" altLang="nl-BE" sz="2800" b="1" u="sng" dirty="0">
                <a:solidFill>
                  <a:srgbClr val="FFFF00"/>
                </a:solidFill>
              </a:rPr>
              <a:t>S</a:t>
            </a:r>
            <a:r>
              <a:rPr lang="en-US" altLang="nl-BE" sz="2800" dirty="0"/>
              <a:t>creening </a:t>
            </a:r>
            <a:r>
              <a:rPr lang="en-US" altLang="nl-BE" sz="2800" b="1" u="sng" dirty="0">
                <a:solidFill>
                  <a:srgbClr val="FFFF00"/>
                </a:solidFill>
              </a:rPr>
              <a:t>T</a:t>
            </a:r>
            <a:r>
              <a:rPr lang="en-US" altLang="nl-BE" sz="2800" dirty="0"/>
              <a:t>est for </a:t>
            </a:r>
            <a:r>
              <a:rPr lang="en-US" altLang="nl-BE" sz="2800" b="1" u="sng" dirty="0">
                <a:solidFill>
                  <a:srgbClr val="FFFF00"/>
                </a:solidFill>
              </a:rPr>
              <a:t>I</a:t>
            </a:r>
            <a:r>
              <a:rPr lang="en-US" altLang="nl-BE" sz="2800" dirty="0"/>
              <a:t>nherited </a:t>
            </a:r>
            <a:r>
              <a:rPr lang="en-US" altLang="nl-BE" sz="2800" b="1" u="sng" dirty="0">
                <a:solidFill>
                  <a:srgbClr val="FFFF00"/>
                </a:solidFill>
              </a:rPr>
              <a:t>D</a:t>
            </a:r>
            <a:r>
              <a:rPr lang="en-US" altLang="nl-BE" sz="2800" dirty="0"/>
              <a:t>iseases </a:t>
            </a:r>
          </a:p>
          <a:p>
            <a:pPr>
              <a:buFontTx/>
              <a:buNone/>
            </a:pPr>
            <a:endParaRPr lang="en-US" altLang="nl-BE" dirty="0"/>
          </a:p>
          <a:p>
            <a:pPr>
              <a:buFontTx/>
              <a:buNone/>
            </a:pPr>
            <a:r>
              <a:rPr lang="en-US" altLang="nl-BE" sz="2400" dirty="0"/>
              <a:t>          to screen for carriership for the most common </a:t>
            </a:r>
          </a:p>
          <a:p>
            <a:pPr>
              <a:buFontTx/>
              <a:buNone/>
            </a:pPr>
            <a:r>
              <a:rPr lang="en-US" altLang="nl-BE" sz="2400" dirty="0"/>
              <a:t>	      genetic diseases with recessive inheritance</a:t>
            </a:r>
          </a:p>
          <a:p>
            <a:pPr>
              <a:buFontTx/>
              <a:buNone/>
            </a:pPr>
            <a:endParaRPr lang="en-US" altLang="nl-BE" sz="2400" dirty="0"/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nl-BE" sz="2400" dirty="0"/>
              <a:t>	      If both parents are carriers of the same disease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nl-BE" sz="2400" dirty="0"/>
              <a:t>	      the fetus has a 25 % risk of being affected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nl-BE" sz="2400" dirty="0"/>
              <a:t>	      and prenatal testing can be offered by CVS/AC</a:t>
            </a:r>
            <a:endParaRPr lang="nl-BE" altLang="nl-BE" sz="2400" dirty="0"/>
          </a:p>
        </p:txBody>
      </p:sp>
      <p:sp>
        <p:nvSpPr>
          <p:cNvPr id="15364" name="Line 2"/>
          <p:cNvSpPr>
            <a:spLocks noChangeShapeType="1"/>
          </p:cNvSpPr>
          <p:nvPr/>
        </p:nvSpPr>
        <p:spPr bwMode="auto">
          <a:xfrm>
            <a:off x="0" y="1125538"/>
            <a:ext cx="91440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5365" name="Rechthoek 4"/>
          <p:cNvSpPr>
            <a:spLocks noChangeArrowheads="1"/>
          </p:cNvSpPr>
          <p:nvPr/>
        </p:nvSpPr>
        <p:spPr bwMode="auto">
          <a:xfrm>
            <a:off x="5219700" y="90805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210000"/>
              </a:lnSpc>
            </a:pPr>
            <a:endParaRPr lang="nl-BE" altLang="nl-BE"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-252413" y="-242888"/>
            <a:ext cx="8710613" cy="1727201"/>
          </a:xfrm>
        </p:spPr>
        <p:txBody>
          <a:bodyPr/>
          <a:lstStyle/>
          <a:p>
            <a:r>
              <a:rPr lang="nl-BE" altLang="nl-BE" b="1"/>
              <a:t>STID</a:t>
            </a:r>
            <a:endParaRPr lang="nl-NL" altLang="nl-BE" b="1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3484563"/>
          </a:xfrm>
        </p:spPr>
        <p:txBody>
          <a:bodyPr/>
          <a:lstStyle/>
          <a:p>
            <a:pPr>
              <a:buFontTx/>
              <a:buNone/>
            </a:pPr>
            <a:br>
              <a:rPr lang="en-US" altLang="nl-BE" dirty="0"/>
            </a:br>
            <a:endParaRPr lang="en-US" altLang="nl-BE" sz="2800" dirty="0"/>
          </a:p>
          <a:p>
            <a:pPr>
              <a:buFontTx/>
              <a:buNone/>
            </a:pPr>
            <a:endParaRPr lang="en-US" altLang="nl-BE" dirty="0"/>
          </a:p>
          <a:p>
            <a:pPr>
              <a:buFontTx/>
              <a:buNone/>
            </a:pPr>
            <a:r>
              <a:rPr lang="en-US" altLang="nl-BE" sz="2400" dirty="0"/>
              <a:t>               STID is geared toward reproductive risks in children</a:t>
            </a:r>
          </a:p>
          <a:p>
            <a:pPr>
              <a:buFontTx/>
              <a:buNone/>
            </a:pPr>
            <a:r>
              <a:rPr lang="en-US" altLang="nl-BE" sz="2400" dirty="0"/>
              <a:t> </a:t>
            </a:r>
          </a:p>
          <a:p>
            <a:pPr>
              <a:buFontTx/>
              <a:buNone/>
            </a:pPr>
            <a:r>
              <a:rPr lang="en-US" altLang="nl-BE" sz="2400" dirty="0"/>
              <a:t>	           not personal health risks (breast cancer, Huntington)</a:t>
            </a:r>
          </a:p>
          <a:p>
            <a:pPr>
              <a:buFontTx/>
              <a:buNone/>
            </a:pPr>
            <a:endParaRPr lang="en-US" altLang="nl-BE" sz="2400" dirty="0">
              <a:solidFill>
                <a:srgbClr val="FFFF00"/>
              </a:solidFill>
            </a:endParaRPr>
          </a:p>
          <a:p>
            <a:pPr>
              <a:buFontTx/>
              <a:buNone/>
            </a:pPr>
            <a:r>
              <a:rPr lang="en-US" altLang="nl-BE" sz="2400" dirty="0">
                <a:solidFill>
                  <a:srgbClr val="FFFF00"/>
                </a:solidFill>
              </a:rPr>
              <a:t>		    nor children</a:t>
            </a:r>
            <a:endParaRPr lang="nl-BE" altLang="nl-BE" sz="2400" dirty="0">
              <a:solidFill>
                <a:srgbClr val="FFFF00"/>
              </a:solidFill>
            </a:endParaRPr>
          </a:p>
        </p:txBody>
      </p:sp>
      <p:sp>
        <p:nvSpPr>
          <p:cNvPr id="16388" name="Line 2"/>
          <p:cNvSpPr>
            <a:spLocks noChangeShapeType="1"/>
          </p:cNvSpPr>
          <p:nvPr/>
        </p:nvSpPr>
        <p:spPr bwMode="auto">
          <a:xfrm>
            <a:off x="0" y="1125538"/>
            <a:ext cx="91440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6389" name="Rechthoek 4"/>
          <p:cNvSpPr>
            <a:spLocks noChangeArrowheads="1"/>
          </p:cNvSpPr>
          <p:nvPr/>
        </p:nvSpPr>
        <p:spPr bwMode="auto">
          <a:xfrm>
            <a:off x="5219700" y="90805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210000"/>
              </a:lnSpc>
            </a:pPr>
            <a:endParaRPr lang="nl-BE" altLang="nl-BE"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>
          <a:xfrm>
            <a:off x="755650" y="6350"/>
            <a:ext cx="6694488" cy="1268413"/>
          </a:xfrm>
        </p:spPr>
        <p:txBody>
          <a:bodyPr/>
          <a:lstStyle/>
          <a:p>
            <a:r>
              <a:rPr lang="it-IT" altLang="nl-BE" b="1">
                <a:latin typeface="Cambria" panose="02040503050406030204" pitchFamily="18" charset="0"/>
              </a:rPr>
              <a:t>       STID</a:t>
            </a:r>
            <a:endParaRPr lang="nl-BE" altLang="nl-BE"/>
          </a:p>
        </p:txBody>
      </p:sp>
      <p:sp>
        <p:nvSpPr>
          <p:cNvPr id="8195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98437" y="2636912"/>
            <a:ext cx="8747125" cy="381635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nl-BE" b="1" dirty="0"/>
              <a:t>STID is worldwide </a:t>
            </a:r>
          </a:p>
          <a:p>
            <a:pPr algn="ctr" eaLnBrk="1" hangingPunct="1">
              <a:buFontTx/>
              <a:buNone/>
              <a:defRPr/>
            </a:pPr>
            <a:endParaRPr lang="nl-BE" b="1" dirty="0"/>
          </a:p>
          <a:p>
            <a:pPr algn="ctr" eaLnBrk="1" hangingPunct="1">
              <a:buFontTx/>
              <a:buNone/>
              <a:defRPr/>
            </a:pPr>
            <a:r>
              <a:rPr lang="nl-BE" b="1" dirty="0"/>
              <a:t>the second most frequent </a:t>
            </a:r>
            <a:r>
              <a:rPr lang="nl-BE" b="1" dirty="0" err="1"/>
              <a:t>genetic</a:t>
            </a:r>
            <a:r>
              <a:rPr lang="nl-BE" b="1" dirty="0"/>
              <a:t> test</a:t>
            </a:r>
          </a:p>
          <a:p>
            <a:pPr algn="ctr" eaLnBrk="1" hangingPunct="1">
              <a:buFontTx/>
              <a:buNone/>
              <a:defRPr/>
            </a:pPr>
            <a:endParaRPr lang="nl-BE" b="1" dirty="0"/>
          </a:p>
          <a:p>
            <a:pPr algn="ctr" eaLnBrk="1" hangingPunct="1">
              <a:buFontTx/>
              <a:buNone/>
              <a:defRPr/>
            </a:pPr>
            <a:r>
              <a:rPr lang="nl-BE" b="1" dirty="0" err="1"/>
              <a:t>after</a:t>
            </a:r>
            <a:r>
              <a:rPr lang="nl-BE" b="1" dirty="0"/>
              <a:t> NIPT</a:t>
            </a:r>
          </a:p>
          <a:p>
            <a:pPr algn="ctr" eaLnBrk="1" hangingPunct="1">
              <a:buFontTx/>
              <a:buNone/>
              <a:defRPr/>
            </a:pPr>
            <a:endParaRPr lang="nl-BE" b="1" dirty="0">
              <a:solidFill>
                <a:srgbClr val="FFFF00"/>
              </a:solidFill>
            </a:endParaRPr>
          </a:p>
          <a:p>
            <a:pPr algn="ctr" eaLnBrk="1" hangingPunct="1">
              <a:buFontTx/>
              <a:buNone/>
              <a:defRPr/>
            </a:pPr>
            <a:endParaRPr lang="en-US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buFontTx/>
              <a:buNone/>
              <a:defRPr/>
            </a:pPr>
            <a:endParaRPr lang="en-US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buFontTx/>
              <a:buNone/>
              <a:defRPr/>
            </a:pPr>
            <a:endParaRPr lang="it-IT" sz="2400" b="1" dirty="0">
              <a:solidFill>
                <a:schemeClr val="accent1"/>
              </a:solidFill>
            </a:endParaRPr>
          </a:p>
          <a:p>
            <a:pPr>
              <a:defRPr/>
            </a:pPr>
            <a:endParaRPr lang="nl-BE" dirty="0"/>
          </a:p>
        </p:txBody>
      </p:sp>
      <p:sp>
        <p:nvSpPr>
          <p:cNvPr id="10244" name="Line 2"/>
          <p:cNvSpPr>
            <a:spLocks noChangeShapeType="1"/>
          </p:cNvSpPr>
          <p:nvPr/>
        </p:nvSpPr>
        <p:spPr bwMode="auto">
          <a:xfrm>
            <a:off x="0" y="1196975"/>
            <a:ext cx="91440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10245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7380288" y="1700213"/>
            <a:ext cx="285750" cy="4114800"/>
          </a:xfrm>
        </p:spPr>
        <p:txBody>
          <a:bodyPr/>
          <a:lstStyle/>
          <a:p>
            <a:endParaRPr lang="nl-BE" altLang="nl-B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21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nl-NL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21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nl-NL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749</Words>
  <Application>Microsoft Office PowerPoint</Application>
  <PresentationFormat>Diavoorstelling (4:3)</PresentationFormat>
  <Paragraphs>191</Paragraphs>
  <Slides>17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2" baseType="lpstr">
      <vt:lpstr>Arial</vt:lpstr>
      <vt:lpstr>Cambria</vt:lpstr>
      <vt:lpstr>Times New Roman</vt:lpstr>
      <vt:lpstr>Wingdings</vt:lpstr>
      <vt:lpstr>Default Design</vt:lpstr>
      <vt:lpstr>PowerPoint-presentatie</vt:lpstr>
      <vt:lpstr>Genetic  diseases</vt:lpstr>
      <vt:lpstr>Prenatal screening (1)</vt:lpstr>
      <vt:lpstr>Prenatal screening (2)</vt:lpstr>
      <vt:lpstr>Frequent recessive disorders</vt:lpstr>
      <vt:lpstr>Severity of genetic disease</vt:lpstr>
      <vt:lpstr>STID carrier test</vt:lpstr>
      <vt:lpstr>STID</vt:lpstr>
      <vt:lpstr>       STID</vt:lpstr>
      <vt:lpstr>STID  Indications </vt:lpstr>
      <vt:lpstr>       Different  STID</vt:lpstr>
      <vt:lpstr>Genetic  screening in Askhenazi Jewish</vt:lpstr>
      <vt:lpstr>Genetic  screening of thalassemia</vt:lpstr>
      <vt:lpstr>Genetic  screening of cystic fibrosis</vt:lpstr>
      <vt:lpstr>GENDIA  STID : large set of diseases </vt:lpstr>
      <vt:lpstr>STID  results</vt:lpstr>
      <vt:lpstr>STID</vt:lpstr>
    </vt:vector>
  </TitlesOfParts>
  <Company>GENDIA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Patrick Willems</dc:creator>
  <cp:lastModifiedBy>Patrick Willems</cp:lastModifiedBy>
  <cp:revision>1698</cp:revision>
  <dcterms:created xsi:type="dcterms:W3CDTF">2009-03-18T08:49:42Z</dcterms:created>
  <dcterms:modified xsi:type="dcterms:W3CDTF">2022-09-06T19:55:47Z</dcterms:modified>
</cp:coreProperties>
</file>